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5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1238B3-5475-4353-9004-F0E7BFCF9D03}">
  <a:tblStyle styleId="{BC1238B3-5475-4353-9004-F0E7BFCF9D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63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>
  <p:cSld name="세로 제목 및 텍스트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>
            <p:ph type="title"/>
          </p:nvPr>
        </p:nvSpPr>
        <p:spPr>
          <a:xfrm>
            <a:off x="800100" y="4403725"/>
            <a:ext cx="50482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"/>
          <p:cNvSpPr txBox="1"/>
          <p:nvPr>
            <p:ph idx="1" type="body"/>
          </p:nvPr>
        </p:nvSpPr>
        <p:spPr>
          <a:xfrm>
            <a:off x="800100" y="5470525"/>
            <a:ext cx="2867025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>
  <p:cSld name="제목 슬라이드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4"/>
          <p:cNvCxnSpPr/>
          <p:nvPr/>
        </p:nvCxnSpPr>
        <p:spPr>
          <a:xfrm>
            <a:off x="485775" y="6356350"/>
            <a:ext cx="1122045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1" name="Google Shape;51;p4"/>
          <p:cNvGrpSpPr/>
          <p:nvPr/>
        </p:nvGrpSpPr>
        <p:grpSpPr>
          <a:xfrm rot="969229">
            <a:off x="8362952" y="-28574"/>
            <a:ext cx="3809999" cy="3392041"/>
            <a:chOff x="5124450" y="-1069673"/>
            <a:chExt cx="8073888" cy="7188181"/>
          </a:xfrm>
        </p:grpSpPr>
        <p:sp>
          <p:nvSpPr>
            <p:cNvPr id="52" name="Google Shape;52;p4"/>
            <p:cNvSpPr/>
            <p:nvPr/>
          </p:nvSpPr>
          <p:spPr>
            <a:xfrm>
              <a:off x="5619750" y="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124450" y="68580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200650" y="1577976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000750" y="233838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200900" y="274320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8401050" y="270033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9384937" y="2781299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9832612" y="2219324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0317842" y="169068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0476955" y="823119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0585087" y="-131365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9330871" y="-40243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384687" y="-78362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359593" y="-65504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409509" y="-63599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6727734" y="108549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6614703" y="115749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7928611" y="481113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9326790" y="1121072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212543" y="153868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18808" y="2500312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598149" y="208319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1014301" y="807244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193023" y="-90765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962345" y="-1069673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180889" y="3623597"/>
              <a:ext cx="1658231" cy="146806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9427058" y="3921309"/>
              <a:ext cx="1658231" cy="146806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02780" y="4828110"/>
              <a:ext cx="1130776" cy="102720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338432" y="4806108"/>
              <a:ext cx="1130776" cy="102720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540394" y="5347660"/>
              <a:ext cx="674954" cy="7708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2" name="Google Shape;82;p4"/>
          <p:cNvCxnSpPr/>
          <p:nvPr/>
        </p:nvCxnSpPr>
        <p:spPr>
          <a:xfrm>
            <a:off x="1292039" y="1649583"/>
            <a:ext cx="3450841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4"/>
          <p:cNvSpPr txBox="1"/>
          <p:nvPr>
            <p:ph idx="1" type="body"/>
          </p:nvPr>
        </p:nvSpPr>
        <p:spPr>
          <a:xfrm>
            <a:off x="1292039" y="1039720"/>
            <a:ext cx="6901683" cy="570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4"/>
          <p:cNvSpPr txBox="1"/>
          <p:nvPr>
            <p:ph idx="12" type="sldNum"/>
          </p:nvPr>
        </p:nvSpPr>
        <p:spPr>
          <a:xfrm>
            <a:off x="888682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b="1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5"/>
          <p:cNvSpPr txBox="1"/>
          <p:nvPr>
            <p:ph idx="12" type="sldNum"/>
          </p:nvPr>
        </p:nvSpPr>
        <p:spPr>
          <a:xfrm>
            <a:off x="888682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b="1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6"/>
          <p:cNvSpPr txBox="1"/>
          <p:nvPr>
            <p:ph idx="12" type="sldNum"/>
          </p:nvPr>
        </p:nvSpPr>
        <p:spPr>
          <a:xfrm>
            <a:off x="888682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>
  <p:cSld name="콘텐츠 2개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b="1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7"/>
          <p:cNvSpPr txBox="1"/>
          <p:nvPr>
            <p:ph idx="12" type="sldNum"/>
          </p:nvPr>
        </p:nvSpPr>
        <p:spPr>
          <a:xfrm>
            <a:off x="888682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b="1"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888682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>
  <p:cSld name="세로 제목 및 텍스트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b="1" sz="3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88682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BFB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00100" y="4403725"/>
            <a:ext cx="50482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  <a:defRPr b="1" i="0" sz="4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00100" y="5470525"/>
            <a:ext cx="2867025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grpSp>
        <p:nvGrpSpPr>
          <p:cNvPr id="12" name="Google Shape;12;p1"/>
          <p:cNvGrpSpPr/>
          <p:nvPr/>
        </p:nvGrpSpPr>
        <p:grpSpPr>
          <a:xfrm>
            <a:off x="4194312" y="99685"/>
            <a:ext cx="7997688" cy="6415669"/>
            <a:chOff x="5200650" y="-297161"/>
            <a:chExt cx="7997688" cy="6415669"/>
          </a:xfrm>
        </p:grpSpPr>
        <p:sp>
          <p:nvSpPr>
            <p:cNvPr id="13" name="Google Shape;13;p1"/>
            <p:cNvSpPr/>
            <p:nvPr/>
          </p:nvSpPr>
          <p:spPr>
            <a:xfrm>
              <a:off x="5748967" y="12480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5236840" y="749206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5200650" y="1577976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6000750" y="233838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7200900" y="274320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8366602" y="3220401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9461863" y="291619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9832612" y="2219324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10317842" y="169068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0476955" y="823119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10561305" y="25634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9323458" y="16409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430766" y="-288239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8273140" y="-297161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6484264" y="-159543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6727734" y="108549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6614703" y="1157490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928611" y="481113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9326790" y="1121072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212543" y="153868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0071893" y="2485163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0598149" y="208319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1014301" y="807244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9976372" y="-221872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9233849" y="-267447"/>
              <a:ext cx="2184037" cy="193357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9074704" y="3667124"/>
              <a:ext cx="1658231" cy="146806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9427058" y="3921309"/>
              <a:ext cx="1658231" cy="146806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8902780" y="4828110"/>
              <a:ext cx="1130776" cy="102720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338432" y="4806108"/>
              <a:ext cx="1130776" cy="102720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8540394" y="5347660"/>
              <a:ext cx="674954" cy="7708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EABAB">
            <a:alpha val="51764"/>
          </a:srgbClr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3"/>
          <p:cNvCxnSpPr/>
          <p:nvPr/>
        </p:nvCxnSpPr>
        <p:spPr>
          <a:xfrm>
            <a:off x="485775" y="742950"/>
            <a:ext cx="1122045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" name="Google Shape;48;p3"/>
          <p:cNvCxnSpPr/>
          <p:nvPr/>
        </p:nvCxnSpPr>
        <p:spPr>
          <a:xfrm>
            <a:off x="485775" y="6356350"/>
            <a:ext cx="1122045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Relationship Id="rId4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Relationship Id="rId6" Type="http://schemas.openxmlformats.org/officeDocument/2006/relationships/image" Target="../media/image43.jp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gif"/><Relationship Id="rId4" Type="http://schemas.openxmlformats.org/officeDocument/2006/relationships/image" Target="../media/image4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m.post.naver.com/viewer/postView.nhn?volumeNo=24425930&amp;memberNo=11255530" TargetMode="External"/><Relationship Id="rId4" Type="http://schemas.openxmlformats.org/officeDocument/2006/relationships/hyperlink" Target="https://www.edaily.co.kr/news/read?newsId=01102086609532592&amp;mediaCodeNo=257" TargetMode="External"/><Relationship Id="rId5" Type="http://schemas.openxmlformats.org/officeDocument/2006/relationships/hyperlink" Target="https://www.hmsec.com/documents/research/HMC_Industry_Game_190118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800100" y="4403725"/>
            <a:ext cx="50482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/>
              <a:t>아이디어 제안서</a:t>
            </a:r>
            <a:endParaRPr/>
          </a:p>
        </p:txBody>
      </p:sp>
      <p:sp>
        <p:nvSpPr>
          <p:cNvPr id="105" name="Google Shape;105;p10"/>
          <p:cNvSpPr txBox="1"/>
          <p:nvPr/>
        </p:nvSpPr>
        <p:spPr>
          <a:xfrm>
            <a:off x="800100" y="5430322"/>
            <a:ext cx="1620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정재호 ( 6일 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전구 icon .png에 대한 이미지 검색결과" id="106" name="Google Shape;1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2513" y="503239"/>
            <a:ext cx="4170362" cy="417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4. 플레이 방식</a:t>
            </a:r>
            <a:endParaRPr/>
          </a:p>
        </p:txBody>
      </p:sp>
      <p:sp>
        <p:nvSpPr>
          <p:cNvPr id="264" name="Google Shape;264;p19"/>
          <p:cNvSpPr txBox="1"/>
          <p:nvPr/>
        </p:nvSpPr>
        <p:spPr>
          <a:xfrm>
            <a:off x="5582120" y="7054850"/>
            <a:ext cx="941796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콤보 시스템을 통해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유저가 일정 시간동안 연속적으로 적을 처치하게 되면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콤보 점수를 주어서 유저가 게임에 집중력을 높일 수 있도록 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또한 콤보 점수를 일정량 쌓으면 피버 타임과 유사한 연출을 통해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유저가 현재 게임의 매우 잘하고 있다는 기분을 받도록 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또한 피버 타임에 유저의 캐릭터가 날아가는 듯한 연출을 하며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많은 몬스터들을 지나가게 하는데 이때 터치로 몬스터를 처치하는 만큼 점수를 추가로 준다.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피버타임은 스테이지 진행도와는 연관성이 없으며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기본적으로 스테이지에서 얻을 수 있는 최대 점수가 이미 정해져 있고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거기에 +@로 피버 타임 점수가 추가된다.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265;p19"/>
          <p:cNvGrpSpPr/>
          <p:nvPr/>
        </p:nvGrpSpPr>
        <p:grpSpPr>
          <a:xfrm>
            <a:off x="3378479" y="1880282"/>
            <a:ext cx="5435042" cy="1187670"/>
            <a:chOff x="429787" y="2190750"/>
            <a:chExt cx="6195977" cy="1353950"/>
          </a:xfrm>
        </p:grpSpPr>
        <p:sp>
          <p:nvSpPr>
            <p:cNvPr id="266" name="Google Shape;266;p19"/>
            <p:cNvSpPr txBox="1"/>
            <p:nvPr/>
          </p:nvSpPr>
          <p:spPr>
            <a:xfrm>
              <a:off x="429787" y="2221261"/>
              <a:ext cx="186762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COMBO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50</a:t>
              </a:r>
              <a:endParaRPr b="1" i="1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7" name="Google Shape;267;p19"/>
            <p:cNvCxnSpPr/>
            <p:nvPr/>
          </p:nvCxnSpPr>
          <p:spPr>
            <a:xfrm flipH="1" rot="10800000">
              <a:off x="2474910" y="2882981"/>
              <a:ext cx="878433" cy="1"/>
            </a:xfrm>
            <a:prstGeom prst="straightConnector1">
              <a:avLst/>
            </a:prstGeom>
            <a:noFill/>
            <a:ln cap="flat" cmpd="sng" w="476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68" name="Google Shape;268;p19"/>
            <p:cNvSpPr txBox="1"/>
            <p:nvPr/>
          </p:nvSpPr>
          <p:spPr>
            <a:xfrm>
              <a:off x="3403600" y="2190750"/>
              <a:ext cx="3222164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FEVER TIME!!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BONUS SCORE</a:t>
              </a:r>
              <a:endParaRPr b="1" i="1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9"/>
          <p:cNvSpPr txBox="1"/>
          <p:nvPr/>
        </p:nvSpPr>
        <p:spPr>
          <a:xfrm>
            <a:off x="1071418" y="868217"/>
            <a:ext cx="12682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콤보 액션</a:t>
            </a:r>
            <a:endParaRPr/>
          </a:p>
        </p:txBody>
      </p:sp>
      <p:cxnSp>
        <p:nvCxnSpPr>
          <p:cNvPr id="270" name="Google Shape;270;p19"/>
          <p:cNvCxnSpPr/>
          <p:nvPr/>
        </p:nvCxnSpPr>
        <p:spPr>
          <a:xfrm>
            <a:off x="1071418" y="1268327"/>
            <a:ext cx="3188601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p19"/>
          <p:cNvSpPr txBox="1"/>
          <p:nvPr/>
        </p:nvSpPr>
        <p:spPr>
          <a:xfrm>
            <a:off x="1071418" y="3996939"/>
            <a:ext cx="106779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몬스터를 연속 처치할 경우 콤보가 쌓이며 콤보를 쌓는 만큼 피버 타임에서 보너스 점수의 양이 증가한다.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1단계 피버  &lt; 2단계 피버 &lt; 3단계 피버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4. 플레이 방식</a:t>
            </a:r>
            <a:endParaRPr/>
          </a:p>
        </p:txBody>
      </p:sp>
      <p:sp>
        <p:nvSpPr>
          <p:cNvPr id="277" name="Google Shape;277;p20"/>
          <p:cNvSpPr txBox="1"/>
          <p:nvPr/>
        </p:nvSpPr>
        <p:spPr>
          <a:xfrm>
            <a:off x="6118257" y="1531140"/>
            <a:ext cx="5024132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스테이지를 클리어하면 결과가 출력된다.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점수를 별로 치환해 개수를 출력한다.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별 갯수 가지고 등급을 매긴다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1&lt;2&lt;3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당연히 등급이 올라 높을 수록 보상이 높아진다.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등급과 보상을 보여주는 UI 아래에 친구들이 획득한 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점수를 보여주며 도전 욕구를 증진시킨다.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점수를 계산하는 방식은 아직 정하지 않았지만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목적지 도착 시간과 놓친 몬스터의 유무와 콤보점수를 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활용해 클리어 점수를 산출할 것이다.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20"/>
          <p:cNvGrpSpPr/>
          <p:nvPr/>
        </p:nvGrpSpPr>
        <p:grpSpPr>
          <a:xfrm>
            <a:off x="1279525" y="1668437"/>
            <a:ext cx="4330701" cy="4140269"/>
            <a:chOff x="457199" y="962025"/>
            <a:chExt cx="5673824" cy="5424332"/>
          </a:xfrm>
        </p:grpSpPr>
        <p:sp>
          <p:nvSpPr>
            <p:cNvPr id="279" name="Google Shape;279;p20"/>
            <p:cNvSpPr/>
            <p:nvPr/>
          </p:nvSpPr>
          <p:spPr>
            <a:xfrm>
              <a:off x="457200" y="962025"/>
              <a:ext cx="2771775" cy="54102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457200" y="962025"/>
              <a:ext cx="2771775" cy="67627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457200" y="4933950"/>
              <a:ext cx="2771775" cy="143827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2114550" y="3838575"/>
              <a:ext cx="476250" cy="1095375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1009650" y="1247775"/>
              <a:ext cx="1581150" cy="390525"/>
            </a:xfrm>
            <a:prstGeom prst="rect">
              <a:avLst/>
            </a:prstGeom>
            <a:solidFill>
              <a:srgbClr val="ACB8CA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스테이지 </a:t>
              </a:r>
              <a:b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진행상황</a:t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457199" y="1725979"/>
              <a:ext cx="2771775" cy="18659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2885586" y="1912571"/>
              <a:ext cx="231303" cy="2495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6" name="Google Shape;286;p20"/>
            <p:cNvCxnSpPr/>
            <p:nvPr/>
          </p:nvCxnSpPr>
          <p:spPr>
            <a:xfrm rot="10800000">
              <a:off x="2911945" y="2476496"/>
              <a:ext cx="0" cy="2468934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7" name="Google Shape;287;p20"/>
            <p:cNvSpPr/>
            <p:nvPr/>
          </p:nvSpPr>
          <p:spPr>
            <a:xfrm rot="-1800000">
              <a:off x="2625467" y="2425306"/>
              <a:ext cx="982843" cy="847278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3359248" y="976157"/>
              <a:ext cx="2771775" cy="54102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3359248" y="976157"/>
              <a:ext cx="2771775" cy="67627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3359248" y="4948082"/>
              <a:ext cx="2771775" cy="143827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3911698" y="1261907"/>
              <a:ext cx="1581150" cy="390525"/>
            </a:xfrm>
            <a:prstGeom prst="rect">
              <a:avLst/>
            </a:prstGeom>
            <a:solidFill>
              <a:srgbClr val="ACB8CA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스테이지 </a:t>
              </a:r>
              <a:b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진행상황</a:t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3359247" y="1740111"/>
              <a:ext cx="2771775" cy="18659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3476625" y="2190750"/>
              <a:ext cx="2543175" cy="3105150"/>
            </a:xfrm>
            <a:prstGeom prst="rect">
              <a:avLst/>
            </a:prstGeom>
            <a:solidFill>
              <a:srgbClr val="BF9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4186752" y="2014382"/>
              <a:ext cx="1033618" cy="1033618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5141489" y="2250484"/>
              <a:ext cx="552906" cy="552906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3666903" y="2250484"/>
              <a:ext cx="552906" cy="552906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3754292" y="3720244"/>
              <a:ext cx="2022285" cy="122518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보상</a:t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3754292" y="3045105"/>
              <a:ext cx="2022285" cy="58681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점수</a:t>
              </a: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3562350" y="5410200"/>
              <a:ext cx="2305050" cy="469620"/>
            </a:xfrm>
            <a:prstGeom prst="rect">
              <a:avLst/>
            </a:prstGeom>
            <a:solidFill>
              <a:srgbClr val="548135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친구들의 해당 스테이지의 획득 점수</a:t>
              </a:r>
              <a:endParaRPr/>
            </a:p>
          </p:txBody>
        </p:sp>
      </p:grpSp>
      <p:sp>
        <p:nvSpPr>
          <p:cNvPr id="300" name="Google Shape;300;p20"/>
          <p:cNvSpPr txBox="1"/>
          <p:nvPr/>
        </p:nvSpPr>
        <p:spPr>
          <a:xfrm>
            <a:off x="1071418" y="868217"/>
            <a:ext cx="12682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전투 보상</a:t>
            </a:r>
            <a:endParaRPr/>
          </a:p>
        </p:txBody>
      </p:sp>
      <p:cxnSp>
        <p:nvCxnSpPr>
          <p:cNvPr id="301" name="Google Shape;301;p20"/>
          <p:cNvCxnSpPr/>
          <p:nvPr/>
        </p:nvCxnSpPr>
        <p:spPr>
          <a:xfrm>
            <a:off x="1071418" y="1268327"/>
            <a:ext cx="1239314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4. 플레이 방식</a:t>
            </a:r>
            <a:endParaRPr/>
          </a:p>
        </p:txBody>
      </p:sp>
      <p:sp>
        <p:nvSpPr>
          <p:cNvPr id="307" name="Google Shape;307;p21"/>
          <p:cNvSpPr txBox="1"/>
          <p:nvPr/>
        </p:nvSpPr>
        <p:spPr>
          <a:xfrm>
            <a:off x="7400806" y="2782188"/>
            <a:ext cx="3398687" cy="1293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획득한 재화(골드 + @)를 사용해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캐릭터를 육성 할 수도 있고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코스튬을 수집할 수 도 있다. </a:t>
            </a:r>
            <a:endParaRPr/>
          </a:p>
        </p:txBody>
      </p:sp>
      <p:grpSp>
        <p:nvGrpSpPr>
          <p:cNvPr id="308" name="Google Shape;308;p21"/>
          <p:cNvGrpSpPr/>
          <p:nvPr/>
        </p:nvGrpSpPr>
        <p:grpSpPr>
          <a:xfrm>
            <a:off x="838200" y="1361844"/>
            <a:ext cx="5449887" cy="4419482"/>
            <a:chOff x="495300" y="982662"/>
            <a:chExt cx="6070600" cy="4922838"/>
          </a:xfrm>
        </p:grpSpPr>
        <p:sp>
          <p:nvSpPr>
            <p:cNvPr id="309" name="Google Shape;309;p21"/>
            <p:cNvSpPr/>
            <p:nvPr/>
          </p:nvSpPr>
          <p:spPr>
            <a:xfrm>
              <a:off x="495300" y="2682875"/>
              <a:ext cx="1492250" cy="1492250"/>
            </a:xfrm>
            <a:prstGeom prst="ellipse">
              <a:avLst/>
            </a:prstGeom>
            <a:solidFill>
              <a:srgbClr val="FEE599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재화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(골드+@)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2564198" y="1936749"/>
              <a:ext cx="1492250" cy="1492251"/>
            </a:xfrm>
            <a:prstGeom prst="ellipse">
              <a:avLst/>
            </a:prstGeom>
            <a:solidFill>
              <a:srgbClr val="F4B08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육성</a:t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2564198" y="4413249"/>
              <a:ext cx="1492250" cy="1492251"/>
            </a:xfrm>
            <a:prstGeom prst="ellipse">
              <a:avLst/>
            </a:prstGeom>
            <a:solidFill>
              <a:srgbClr val="F4B08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코스튬</a:t>
              </a:r>
              <a:endParaRPr/>
            </a:p>
          </p:txBody>
        </p:sp>
        <p:cxnSp>
          <p:nvCxnSpPr>
            <p:cNvPr id="312" name="Google Shape;312;p21"/>
            <p:cNvCxnSpPr>
              <a:stCxn id="309" idx="7"/>
              <a:endCxn id="310" idx="2"/>
            </p:cNvCxnSpPr>
            <p:nvPr/>
          </p:nvCxnSpPr>
          <p:spPr>
            <a:xfrm flipH="1" rot="10800000">
              <a:off x="1769015" y="2683010"/>
              <a:ext cx="795300" cy="218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13" name="Google Shape;313;p21"/>
            <p:cNvCxnSpPr>
              <a:stCxn id="309" idx="5"/>
              <a:endCxn id="311" idx="1"/>
            </p:cNvCxnSpPr>
            <p:nvPr/>
          </p:nvCxnSpPr>
          <p:spPr>
            <a:xfrm>
              <a:off x="1769015" y="3956590"/>
              <a:ext cx="1013700" cy="675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14" name="Google Shape;314;p21"/>
            <p:cNvSpPr/>
            <p:nvPr/>
          </p:nvSpPr>
          <p:spPr>
            <a:xfrm>
              <a:off x="5295900" y="982662"/>
              <a:ext cx="1270000" cy="1270000"/>
            </a:xfrm>
            <a:prstGeom prst="ellipse">
              <a:avLst/>
            </a:prstGeom>
            <a:solidFill>
              <a:srgbClr val="8296B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스킬/</a:t>
              </a:r>
              <a:br>
                <a:rPr lang="ko-K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능력치</a:t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5295900" y="2460624"/>
              <a:ext cx="1270000" cy="1270000"/>
            </a:xfrm>
            <a:prstGeom prst="ellipse">
              <a:avLst/>
            </a:prstGeom>
            <a:solidFill>
              <a:srgbClr val="8296B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장비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5295900" y="3889374"/>
              <a:ext cx="1270000" cy="1270000"/>
            </a:xfrm>
            <a:prstGeom prst="ellipse">
              <a:avLst/>
            </a:prstGeom>
            <a:solidFill>
              <a:srgbClr val="8296B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수집</a:t>
              </a:r>
              <a:endParaRPr/>
            </a:p>
          </p:txBody>
        </p:sp>
        <p:cxnSp>
          <p:nvCxnSpPr>
            <p:cNvPr id="317" name="Google Shape;317;p21"/>
            <p:cNvCxnSpPr>
              <a:endCxn id="314" idx="2"/>
            </p:cNvCxnSpPr>
            <p:nvPr/>
          </p:nvCxnSpPr>
          <p:spPr>
            <a:xfrm flipH="1" rot="10800000">
              <a:off x="3898800" y="1617662"/>
              <a:ext cx="1397100" cy="634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18" name="Google Shape;318;p21"/>
            <p:cNvCxnSpPr>
              <a:stCxn id="310" idx="6"/>
              <a:endCxn id="315" idx="2"/>
            </p:cNvCxnSpPr>
            <p:nvPr/>
          </p:nvCxnSpPr>
          <p:spPr>
            <a:xfrm>
              <a:off x="4056448" y="2682875"/>
              <a:ext cx="1239600" cy="412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19" name="Google Shape;319;p21"/>
            <p:cNvCxnSpPr>
              <a:stCxn id="310" idx="5"/>
            </p:cNvCxnSpPr>
            <p:nvPr/>
          </p:nvCxnSpPr>
          <p:spPr>
            <a:xfrm>
              <a:off x="3837913" y="3210465"/>
              <a:ext cx="1455900" cy="1421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320" name="Google Shape;320;p21"/>
          <p:cNvSpPr txBox="1"/>
          <p:nvPr/>
        </p:nvSpPr>
        <p:spPr>
          <a:xfrm>
            <a:off x="1071418" y="868217"/>
            <a:ext cx="18389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재화 소비 방식</a:t>
            </a:r>
            <a:endParaRPr/>
          </a:p>
        </p:txBody>
      </p:sp>
      <p:cxnSp>
        <p:nvCxnSpPr>
          <p:cNvPr id="321" name="Google Shape;321;p21"/>
          <p:cNvCxnSpPr/>
          <p:nvPr/>
        </p:nvCxnSpPr>
        <p:spPr>
          <a:xfrm>
            <a:off x="1071418" y="1268327"/>
            <a:ext cx="1838965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5. SWOT 분석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838200" y="1038225"/>
            <a:ext cx="5257800" cy="2390775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838200" y="3429000"/>
            <a:ext cx="5257800" cy="2390775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6096000" y="3429000"/>
            <a:ext cx="5257800" cy="2390775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6096000" y="1038224"/>
            <a:ext cx="5257800" cy="2390775"/>
          </a:xfrm>
          <a:prstGeom prst="roundRect">
            <a:avLst>
              <a:gd fmla="val 16667" name="adj"/>
            </a:avLst>
          </a:prstGeom>
          <a:solidFill>
            <a:srgbClr val="75707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5248276" y="2609852"/>
            <a:ext cx="1704974" cy="170497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2"/>
          <p:cNvSpPr/>
          <p:nvPr/>
        </p:nvSpPr>
        <p:spPr>
          <a:xfrm>
            <a:off x="5548313" y="2914651"/>
            <a:ext cx="1095374" cy="1095372"/>
          </a:xfrm>
          <a:prstGeom prst="ellipse">
            <a:avLst/>
          </a:prstGeom>
          <a:solidFill>
            <a:srgbClr val="75707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2"/>
          <p:cNvSpPr txBox="1"/>
          <p:nvPr/>
        </p:nvSpPr>
        <p:spPr>
          <a:xfrm>
            <a:off x="1147763" y="1104899"/>
            <a:ext cx="8334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장점</a:t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>
            <a:off x="10491788" y="1104899"/>
            <a:ext cx="7994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단점</a:t>
            </a:r>
            <a:endParaRPr/>
          </a:p>
        </p:txBody>
      </p:sp>
      <p:sp>
        <p:nvSpPr>
          <p:cNvPr id="335" name="Google Shape;335;p22"/>
          <p:cNvSpPr txBox="1"/>
          <p:nvPr/>
        </p:nvSpPr>
        <p:spPr>
          <a:xfrm>
            <a:off x="1147763" y="5293278"/>
            <a:ext cx="8334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기회</a:t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10491789" y="5293278"/>
            <a:ext cx="924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위협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1047750" y="1423689"/>
            <a:ext cx="5040162" cy="1349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매우 친숙한 조작방법으로 유저가 쉽게 적응 가능함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SNS를 활용한 컨텐츠 덕에 입소문을 활용한 마케팅이 가능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화면 제스처를 활용한 다양한 전투 방법을 구상할 수 있음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이미 염력술사라는 컨셉을 준비 중</a:t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6313638" y="1423689"/>
            <a:ext cx="4940776" cy="1349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익숙한 조작방법으로 인해 유저가 쉽게 질릴 가능성 있음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출시 초기 마케팅 방법을 깊게 고민해 볼 필요가 있음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다양화된 전투 방법이 오히려 진입장벽이 될 수 있음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컨셉에 치우쳐 유저의 보는 재미를 해칠 수 있음</a:t>
            </a:r>
            <a:endParaRPr/>
          </a:p>
        </p:txBody>
      </p:sp>
      <p:sp>
        <p:nvSpPr>
          <p:cNvPr id="339" name="Google Shape;339;p22"/>
          <p:cNvSpPr txBox="1"/>
          <p:nvPr/>
        </p:nvSpPr>
        <p:spPr>
          <a:xfrm>
            <a:off x="1047750" y="3660292"/>
            <a:ext cx="4487126" cy="1673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참신함으로 유저에게 어필할 수 있음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난이도 조절과 컨텐츠 추가로 쉽게</a:t>
            </a:r>
            <a:b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Easy to learn, Hard to master 성향을 띌 수 있음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기존의 RPG 게임과는 다른 조작방식으로 유저에게 </a:t>
            </a:r>
            <a:b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새로운 경험을 줄 수 있음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6313638" y="4098443"/>
            <a:ext cx="4723729" cy="1349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20, 30대 유저에 비해 10대는 매출에 영향력이 없음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Easy to learn은 가능하지만 master가 불가능 할 수 있음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오히려 기존 RPG와 다른 전투방식으로 ‘호불호’가 </a:t>
            </a:r>
            <a:b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갈릴 수 있음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type="title"/>
          </p:nvPr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게임 아이디어 제안</a:t>
            </a:r>
            <a:endParaRPr/>
          </a:p>
        </p:txBody>
      </p:sp>
      <p:sp>
        <p:nvSpPr>
          <p:cNvPr id="346" name="Google Shape;346;p23"/>
          <p:cNvSpPr txBox="1"/>
          <p:nvPr>
            <p:ph idx="1" type="body"/>
          </p:nvPr>
        </p:nvSpPr>
        <p:spPr>
          <a:xfrm>
            <a:off x="838200" y="3952875"/>
            <a:ext cx="1790701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간략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3"/>
          <p:cNvSpPr txBox="1"/>
          <p:nvPr>
            <p:ph idx="2" type="body"/>
          </p:nvPr>
        </p:nvSpPr>
        <p:spPr>
          <a:xfrm>
            <a:off x="3019424" y="3952875"/>
            <a:ext cx="1790701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sp>
        <p:nvSpPr>
          <p:cNvPr id="348" name="Google Shape;348;p23"/>
          <p:cNvSpPr txBox="1"/>
          <p:nvPr>
            <p:ph idx="3" type="body"/>
          </p:nvPr>
        </p:nvSpPr>
        <p:spPr>
          <a:xfrm>
            <a:off x="5200649" y="3952875"/>
            <a:ext cx="1790701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컨텐츠</a:t>
            </a:r>
            <a:endParaRPr/>
          </a:p>
        </p:txBody>
      </p:sp>
      <p:sp>
        <p:nvSpPr>
          <p:cNvPr id="349" name="Google Shape;349;p23"/>
          <p:cNvSpPr txBox="1"/>
          <p:nvPr>
            <p:ph idx="4" type="body"/>
          </p:nvPr>
        </p:nvSpPr>
        <p:spPr>
          <a:xfrm>
            <a:off x="7381874" y="3952875"/>
            <a:ext cx="1790701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스토리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sp>
        <p:nvSpPr>
          <p:cNvPr id="350" name="Google Shape;350;p23"/>
          <p:cNvSpPr txBox="1"/>
          <p:nvPr>
            <p:ph idx="5" type="body"/>
          </p:nvPr>
        </p:nvSpPr>
        <p:spPr>
          <a:xfrm>
            <a:off x="9563099" y="3952875"/>
            <a:ext cx="1790701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캐릭터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10141439" y="6488668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정재호 (약 4일)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3"/>
          <p:cNvSpPr/>
          <p:nvPr/>
        </p:nvSpPr>
        <p:spPr>
          <a:xfrm>
            <a:off x="2743200" y="3952875"/>
            <a:ext cx="123825" cy="676275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3"/>
          <p:cNvSpPr/>
          <p:nvPr/>
        </p:nvSpPr>
        <p:spPr>
          <a:xfrm>
            <a:off x="4924425" y="3952875"/>
            <a:ext cx="123825" cy="676275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3"/>
          <p:cNvSpPr/>
          <p:nvPr/>
        </p:nvSpPr>
        <p:spPr>
          <a:xfrm>
            <a:off x="7110412" y="3952875"/>
            <a:ext cx="123825" cy="676275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3"/>
          <p:cNvSpPr/>
          <p:nvPr/>
        </p:nvSpPr>
        <p:spPr>
          <a:xfrm>
            <a:off x="9296399" y="3952875"/>
            <a:ext cx="123825" cy="676275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/>
          <p:nvPr>
            <p:ph idx="1" type="body"/>
          </p:nvPr>
        </p:nvSpPr>
        <p:spPr>
          <a:xfrm>
            <a:off x="838200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361" name="Google Shape;361;p24"/>
          <p:cNvSpPr txBox="1"/>
          <p:nvPr>
            <p:ph idx="2" type="body"/>
          </p:nvPr>
        </p:nvSpPr>
        <p:spPr>
          <a:xfrm>
            <a:off x="3019424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362" name="Google Shape;362;p24"/>
          <p:cNvSpPr txBox="1"/>
          <p:nvPr>
            <p:ph idx="3" type="body"/>
          </p:nvPr>
        </p:nvSpPr>
        <p:spPr>
          <a:xfrm>
            <a:off x="5200649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sp>
        <p:nvSpPr>
          <p:cNvPr id="363" name="Google Shape;363;p24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시장</a:t>
            </a:r>
            <a:b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-2014539" y="2244725"/>
            <a:ext cx="23224628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하지만 그런 유저 반응에도 불구하고 브롤스타즈, 궁수의 전설과 같이 직접 조작이 필요한 게임들이 아직도 매출의 순위권에 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 이유를 분석한 결과 대부분의 유저가 10대 20대 유저이며 그들은 모바일로도 직관적으로 이해 할 수 있는 조작방식으로 어려운 스테이지를 클리어하는 것으로 재미를 느끼며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직접 조작하면서 오는 피로감을 한판 당 플레이 시간을 크게 줄여 극복했다.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또한 10대 유저의 경우 친구들과 함께 플레이 할 수 있는 것을 매우 선호하며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Pc나 모바일에서도 동일한 반응을 보여 줬다.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비록 예시로 든 모바일에서는 대규모 실시간 대전이 불가능 하지만 주로 반에서 모여 생활하는 학생의 특성상 친구의 플레이를 직접 확인 할 수 있음으로 경쟁심을 자극 받아 더 많은 시간을 게임에 투자하게 되는 양상을 보이게 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그래서 10대 20대 유저를 타겟으로 하는 RPG게임을 만든다면 이해하기 편한조작과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타겟</a:t>
            </a:r>
            <a:b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3380977" y="3533730"/>
            <a:ext cx="2999307" cy="1947693"/>
            <a:chOff x="6173268" y="1481306"/>
            <a:chExt cx="2999307" cy="1947693"/>
          </a:xfrm>
        </p:grpSpPr>
        <p:grpSp>
          <p:nvGrpSpPr>
            <p:cNvPr id="371" name="Google Shape;371;p25"/>
            <p:cNvGrpSpPr/>
            <p:nvPr/>
          </p:nvGrpSpPr>
          <p:grpSpPr>
            <a:xfrm>
              <a:off x="6401383" y="1481306"/>
              <a:ext cx="2771192" cy="1947693"/>
              <a:chOff x="6401383" y="1481306"/>
              <a:chExt cx="2771192" cy="1947693"/>
            </a:xfrm>
          </p:grpSpPr>
          <p:pic>
            <p:nvPicPr>
              <p:cNvPr descr="스크린샷이(가) 표시된 사진&#10;&#10;자동 생성된 설명" id="372" name="Google Shape;372;p25"/>
              <p:cNvPicPr preferRelativeResize="0"/>
              <p:nvPr/>
            </p:nvPicPr>
            <p:blipFill rotWithShape="1">
              <a:blip r:embed="rId3">
                <a:alphaModFix/>
              </a:blip>
              <a:srcRect b="25820" l="42374" r="2740" t="5127"/>
              <a:stretch/>
            </p:blipFill>
            <p:spPr>
              <a:xfrm>
                <a:off x="6401383" y="1481306"/>
                <a:ext cx="2771192" cy="19476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스크린샷이(가) 표시된 사진&#10;&#10;자동 생성된 설명" id="373" name="Google Shape;373;p25"/>
              <p:cNvPicPr preferRelativeResize="0"/>
              <p:nvPr/>
            </p:nvPicPr>
            <p:blipFill rotWithShape="1">
              <a:blip r:embed="rId3">
                <a:alphaModFix/>
              </a:blip>
              <a:srcRect b="3882" l="47873" r="37450" t="90821"/>
              <a:stretch/>
            </p:blipFill>
            <p:spPr>
              <a:xfrm>
                <a:off x="8221823" y="1963644"/>
                <a:ext cx="858417" cy="1730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4" name="Google Shape;374;p25"/>
            <p:cNvSpPr/>
            <p:nvPr/>
          </p:nvSpPr>
          <p:spPr>
            <a:xfrm>
              <a:off x="6173268" y="1660849"/>
              <a:ext cx="1138335" cy="176815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4939963" y="867186"/>
            <a:ext cx="2080459" cy="2875995"/>
            <a:chOff x="7381874" y="1041921"/>
            <a:chExt cx="2080459" cy="2875995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7381874" y="1341859"/>
              <a:ext cx="2080459" cy="2576057"/>
              <a:chOff x="5509274" y="1376576"/>
              <a:chExt cx="2080459" cy="2576057"/>
            </a:xfrm>
          </p:grpSpPr>
          <p:pic>
            <p:nvPicPr>
              <p:cNvPr id="377" name="Google Shape;377;p25"/>
              <p:cNvPicPr preferRelativeResize="0"/>
              <p:nvPr/>
            </p:nvPicPr>
            <p:blipFill rotWithShape="1">
              <a:blip r:embed="rId4">
                <a:alphaModFix/>
              </a:blip>
              <a:srcRect b="2067" l="-1" r="75534" t="13951"/>
              <a:stretch/>
            </p:blipFill>
            <p:spPr>
              <a:xfrm>
                <a:off x="5509274" y="1376576"/>
                <a:ext cx="1477708" cy="25760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" name="Google Shape;378;p25"/>
              <p:cNvPicPr preferRelativeResize="0"/>
              <p:nvPr/>
            </p:nvPicPr>
            <p:blipFill rotWithShape="1">
              <a:blip r:embed="rId4">
                <a:alphaModFix/>
              </a:blip>
              <a:srcRect b="3676" l="90115" r="0" t="13830"/>
              <a:stretch/>
            </p:blipFill>
            <p:spPr>
              <a:xfrm>
                <a:off x="6992736" y="1376576"/>
                <a:ext cx="596997" cy="25304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9" name="Google Shape;379;p25"/>
            <p:cNvPicPr preferRelativeResize="0"/>
            <p:nvPr/>
          </p:nvPicPr>
          <p:blipFill rotWithShape="1">
            <a:blip r:embed="rId4">
              <a:alphaModFix/>
            </a:blip>
            <a:srcRect b="87656" l="44232" r="35469" t="2566"/>
            <a:stretch/>
          </p:blipFill>
          <p:spPr>
            <a:xfrm>
              <a:off x="7507727" y="1041921"/>
              <a:ext cx="1226001" cy="2999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Google Shape;380;p25"/>
          <p:cNvGrpSpPr/>
          <p:nvPr/>
        </p:nvGrpSpPr>
        <p:grpSpPr>
          <a:xfrm>
            <a:off x="382350" y="2022303"/>
            <a:ext cx="4557615" cy="1199722"/>
            <a:chOff x="643034" y="1973950"/>
            <a:chExt cx="4557615" cy="1199722"/>
          </a:xfrm>
        </p:grpSpPr>
        <p:pic>
          <p:nvPicPr>
            <p:cNvPr id="381" name="Google Shape;381;p25"/>
            <p:cNvPicPr preferRelativeResize="0"/>
            <p:nvPr/>
          </p:nvPicPr>
          <p:blipFill rotWithShape="1">
            <a:blip r:embed="rId5">
              <a:alphaModFix/>
            </a:blip>
            <a:srcRect b="0" l="329" r="0" t="33950"/>
            <a:stretch/>
          </p:blipFill>
          <p:spPr>
            <a:xfrm>
              <a:off x="643034" y="2273888"/>
              <a:ext cx="4557615" cy="899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스크린샷이(가) 표시된 사진&#10;&#10;자동 생성된 설명" id="382" name="Google Shape;382;p25"/>
            <p:cNvPicPr preferRelativeResize="0"/>
            <p:nvPr/>
          </p:nvPicPr>
          <p:blipFill rotWithShape="1">
            <a:blip r:embed="rId5">
              <a:alphaModFix/>
            </a:blip>
            <a:srcRect b="69242" l="60839" r="11297" t="8740"/>
            <a:stretch/>
          </p:blipFill>
          <p:spPr>
            <a:xfrm>
              <a:off x="2284796" y="1973950"/>
              <a:ext cx="1274089" cy="299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3" name="Google Shape;383;p25"/>
          <p:cNvSpPr txBox="1"/>
          <p:nvPr/>
        </p:nvSpPr>
        <p:spPr>
          <a:xfrm>
            <a:off x="6721923" y="3952632"/>
            <a:ext cx="477727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PC에만 치중된 줄 알았던 10~20 게임 유저가 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모바일에서도 이용률이 매우 높은 것을 알 수 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10대의 경우 전체 게임 이용률에도 최상위 순위를 자랑하며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모바일게임을 3개 이상씩 이용하는 것을 알 수 있다.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5"/>
          <p:cNvSpPr txBox="1"/>
          <p:nvPr>
            <p:ph idx="1" type="body"/>
          </p:nvPr>
        </p:nvSpPr>
        <p:spPr>
          <a:xfrm>
            <a:off x="838200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385" name="Google Shape;385;p25"/>
          <p:cNvSpPr txBox="1"/>
          <p:nvPr>
            <p:ph idx="2" type="body"/>
          </p:nvPr>
        </p:nvSpPr>
        <p:spPr>
          <a:xfrm>
            <a:off x="3019424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386" name="Google Shape;386;p25"/>
          <p:cNvSpPr txBox="1"/>
          <p:nvPr>
            <p:ph idx="3" type="body"/>
          </p:nvPr>
        </p:nvSpPr>
        <p:spPr>
          <a:xfrm>
            <a:off x="5200649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/>
          <p:nvPr/>
        </p:nvSpPr>
        <p:spPr>
          <a:xfrm>
            <a:off x="7598" y="546265"/>
            <a:ext cx="1253935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시간/장소</a:t>
            </a:r>
            <a:b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장르 분석</a:t>
            </a:r>
            <a:endParaRPr/>
          </a:p>
        </p:txBody>
      </p:sp>
      <p:pic>
        <p:nvPicPr>
          <p:cNvPr id="392" name="Google Shape;3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132" y="1346200"/>
            <a:ext cx="4733527" cy="339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7659" y="1346200"/>
            <a:ext cx="4226130" cy="2159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 txBox="1"/>
          <p:nvPr/>
        </p:nvSpPr>
        <p:spPr>
          <a:xfrm>
            <a:off x="1191237" y="4888536"/>
            <a:ext cx="944491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모바일 게임을 이용하는 시간이 가장 높게 나타난 경우는 장소는 집에서,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때는 주말에 즉 여가 시간을 이용해 나이가 어릴 수록 높은 이용 시간을 보여준다.</a:t>
            </a:r>
            <a:endParaRPr/>
          </a:p>
        </p:txBody>
      </p:sp>
      <p:sp>
        <p:nvSpPr>
          <p:cNvPr id="395" name="Google Shape;395;p26"/>
          <p:cNvSpPr txBox="1"/>
          <p:nvPr>
            <p:ph idx="1" type="body"/>
          </p:nvPr>
        </p:nvSpPr>
        <p:spPr>
          <a:xfrm>
            <a:off x="838200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396" name="Google Shape;396;p26"/>
          <p:cNvSpPr txBox="1"/>
          <p:nvPr>
            <p:ph idx="2" type="body"/>
          </p:nvPr>
        </p:nvSpPr>
        <p:spPr>
          <a:xfrm>
            <a:off x="3019424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397" name="Google Shape;397;p26"/>
          <p:cNvSpPr txBox="1"/>
          <p:nvPr>
            <p:ph idx="3" type="body"/>
          </p:nvPr>
        </p:nvSpPr>
        <p:spPr>
          <a:xfrm>
            <a:off x="5200649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sp>
        <p:nvSpPr>
          <p:cNvPr id="398" name="Google Shape;398;p26"/>
          <p:cNvSpPr txBox="1"/>
          <p:nvPr/>
        </p:nvSpPr>
        <p:spPr>
          <a:xfrm>
            <a:off x="1069623" y="5814003"/>
            <a:ext cx="78919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장르별 이용자 수는 퍼즐이 압도적이며 매출 점유율은 롤플레잉 장르가 다른 장르 대비 압도적이다.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7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정리</a:t>
            </a:r>
            <a:endParaRPr/>
          </a:p>
        </p:txBody>
      </p:sp>
      <p:sp>
        <p:nvSpPr>
          <p:cNvPr id="405" name="Google Shape;405;p27"/>
          <p:cNvSpPr txBox="1"/>
          <p:nvPr>
            <p:ph idx="1" type="body"/>
          </p:nvPr>
        </p:nvSpPr>
        <p:spPr>
          <a:xfrm>
            <a:off x="838200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406" name="Google Shape;406;p27"/>
          <p:cNvSpPr txBox="1"/>
          <p:nvPr>
            <p:ph idx="2" type="body"/>
          </p:nvPr>
        </p:nvSpPr>
        <p:spPr>
          <a:xfrm>
            <a:off x="3019424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407" name="Google Shape;407;p27"/>
          <p:cNvSpPr txBox="1"/>
          <p:nvPr>
            <p:ph idx="3" type="body"/>
          </p:nvPr>
        </p:nvSpPr>
        <p:spPr>
          <a:xfrm>
            <a:off x="5200649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graphicFrame>
        <p:nvGraphicFramePr>
          <p:cNvPr id="408" name="Google Shape;408;p27"/>
          <p:cNvGraphicFramePr/>
          <p:nvPr/>
        </p:nvGraphicFramePr>
        <p:xfrm>
          <a:off x="2032001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1572075"/>
                <a:gridCol w="1572075"/>
                <a:gridCol w="1572075"/>
              </a:tblGrid>
              <a:tr h="179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분석주제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현상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견해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시장분석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15년 이후 지속적인 이용자 감소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대규모 제작비가 들어가는 MMORPG는 위험 부담이 크다</a:t>
                      </a:r>
                      <a:endParaRPr sz="800" u="none" cap="none" strike="noStrike"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목표 유저 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10대의 경우 현재 모바일 게임을 3개 이상 함께 이용 중</a:t>
                      </a:r>
                      <a:endParaRPr sz="800" u="none" cap="none" strike="noStrike"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게임 이용률이 높은 10대 20대의 남성을 목표로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2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플레이 시간 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게임 이용시간이 평일 보다 주말에 많다.</a:t>
                      </a:r>
                      <a:endParaRPr sz="800" u="none" cap="none" strike="noStrike"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게임은 주로 주말과 같은 여가시간을 활용해 플레이가 이루어진다.</a:t>
                      </a:r>
                      <a:endParaRPr sz="800" u="none" cap="none" strike="noStrike"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48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플레이 장소 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사무질, 대중교통 같은 곳보다는 집에서 플레이하는 수가 월등이 높다.</a:t>
                      </a:r>
                      <a:endParaRPr sz="800" u="none" cap="none" strike="noStrike"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이용자들은 사무실이나 대중교통과 같이 심신 적으로 불편한 장소 보다는 집과 같이 휴식을 취할때 게임을 많이 플레이 한다.</a:t>
                      </a:r>
                      <a:endParaRPr sz="800" u="none" cap="none" strike="noStrike"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2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장르 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퍼즐이 이용자 수는 많지만 RPG장르의 매출이 다른 장르와 비교해서 월등히 높다.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72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결론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시장 상황을 고려해 MMORPG 보다는 10~20대에게 친숙하게 접근할 수 있는 게임을 구상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게임을 할 사람은 어떻게든 시간을 만들어서 게임을 함으로 오토플레이 보다는 직접적인 게임의 참여로 새로운 경험을 할 수 있도록 구상하는 것이 좋다.</a:t>
                      </a:r>
                      <a:endParaRPr sz="800" u="none" cap="none" strike="noStrike"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</a:t>
            </a:r>
            <a:b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</a:t>
            </a:r>
            <a:endParaRPr/>
          </a:p>
        </p:txBody>
      </p:sp>
      <p:sp>
        <p:nvSpPr>
          <p:cNvPr id="414" name="Google Shape;414;p28"/>
          <p:cNvSpPr txBox="1"/>
          <p:nvPr>
            <p:ph idx="1" type="body"/>
          </p:nvPr>
        </p:nvSpPr>
        <p:spPr>
          <a:xfrm>
            <a:off x="838200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415" name="Google Shape;415;p28"/>
          <p:cNvSpPr txBox="1"/>
          <p:nvPr>
            <p:ph idx="2" type="body"/>
          </p:nvPr>
        </p:nvSpPr>
        <p:spPr>
          <a:xfrm>
            <a:off x="3019424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416" name="Google Shape;416;p28"/>
          <p:cNvSpPr txBox="1"/>
          <p:nvPr>
            <p:ph idx="3" type="body"/>
          </p:nvPr>
        </p:nvSpPr>
        <p:spPr>
          <a:xfrm>
            <a:off x="5200649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pic>
        <p:nvPicPr>
          <p:cNvPr descr="텍스트이(가) 표시된 사진&#10;&#10;자동 생성된 설명" id="417" name="Google Shape;417;p28"/>
          <p:cNvPicPr preferRelativeResize="0"/>
          <p:nvPr/>
        </p:nvPicPr>
        <p:blipFill rotWithShape="1">
          <a:blip r:embed="rId3">
            <a:alphaModFix/>
          </a:blip>
          <a:srcRect b="9740" l="9740" r="9740" t="9740"/>
          <a:stretch/>
        </p:blipFill>
        <p:spPr>
          <a:xfrm>
            <a:off x="4348268" y="2236206"/>
            <a:ext cx="3495464" cy="1966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잔디, 사람, 실외, 하늘이(가) 표시된 사진&#10;&#10;자동 생성된 설명" id="418" name="Google Shape;4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777" y="2236206"/>
            <a:ext cx="3496964" cy="19665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" name="Google Shape;419;p28"/>
          <p:cNvGraphicFramePr/>
          <p:nvPr/>
        </p:nvGraphicFramePr>
        <p:xfrm>
          <a:off x="1896530" y="45212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1198600"/>
                <a:gridCol w="7200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해리포터: </a:t>
                      </a:r>
                      <a:b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마법사 연합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유저가 직접 제스처를 취하는 방식으로 공격, 방어가 가능하고 게임 컨셉 자체가 유저는 해리포터 세계관의 ‘마법 부 비밀요원’이라는 컨셉이기 때문에 플레이 하는 유저에게 마법사가 되었다는 느낌을 받을 수 있도록 게임을 만들었다. 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도쿠로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화면에 직접 연필로 그림을 그리는 듯한 연출을 통해 퍼즐을 풀어 나가는 게임이다. 화면에 그림을 그리는 시스템을 현재 기획하는 게임에 적용하기 위해 참고 했다.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마녀의 샘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필드에서 재료 수집, 재료를 활용해 다음 전투를 대비하고 퍼즐을 풀 수 있다.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descr="C:\Users\Administrator\Desktop\718px-마녀의_샘_타이틀.png" id="420" name="Google Shape;42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8144" y="2241696"/>
            <a:ext cx="3511530" cy="196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/>
          <p:nvPr>
            <p:ph idx="1" type="body"/>
          </p:nvPr>
        </p:nvSpPr>
        <p:spPr>
          <a:xfrm>
            <a:off x="1292039" y="1039720"/>
            <a:ext cx="6901683" cy="570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112" name="Google Shape;112;p11"/>
          <p:cNvSpPr txBox="1"/>
          <p:nvPr/>
        </p:nvSpPr>
        <p:spPr>
          <a:xfrm>
            <a:off x="1171575" y="3059668"/>
            <a:ext cx="1695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트렌드 분석</a:t>
            </a:r>
            <a:endParaRPr/>
          </a:p>
        </p:txBody>
      </p:sp>
      <p:sp>
        <p:nvSpPr>
          <p:cNvPr id="113" name="Google Shape;113;p11"/>
          <p:cNvSpPr txBox="1"/>
          <p:nvPr/>
        </p:nvSpPr>
        <p:spPr>
          <a:xfrm>
            <a:off x="2957228" y="3059668"/>
            <a:ext cx="1695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컨텐츠 분석</a:t>
            </a:r>
            <a:endParaRPr/>
          </a:p>
        </p:txBody>
      </p:sp>
      <p:sp>
        <p:nvSpPr>
          <p:cNvPr id="114" name="Google Shape;114;p11"/>
          <p:cNvSpPr txBox="1"/>
          <p:nvPr/>
        </p:nvSpPr>
        <p:spPr>
          <a:xfrm>
            <a:off x="6528532" y="3059668"/>
            <a:ext cx="1695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플레이 방식</a:t>
            </a:r>
            <a:endParaRPr/>
          </a:p>
        </p:txBody>
      </p:sp>
      <p:sp>
        <p:nvSpPr>
          <p:cNvPr id="115" name="Google Shape;115;p11"/>
          <p:cNvSpPr txBox="1"/>
          <p:nvPr/>
        </p:nvSpPr>
        <p:spPr>
          <a:xfrm>
            <a:off x="8314184" y="3059668"/>
            <a:ext cx="1695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SWOT 분석</a:t>
            </a:r>
            <a:endParaRPr/>
          </a:p>
        </p:txBody>
      </p:sp>
      <p:sp>
        <p:nvSpPr>
          <p:cNvPr id="116" name="Google Shape;116;p11"/>
          <p:cNvSpPr txBox="1"/>
          <p:nvPr/>
        </p:nvSpPr>
        <p:spPr>
          <a:xfrm>
            <a:off x="4742879" y="3059668"/>
            <a:ext cx="1695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의도 / 목표</a:t>
            </a:r>
            <a:endParaRPr/>
          </a:p>
        </p:txBody>
      </p:sp>
      <p:pic>
        <p:nvPicPr>
          <p:cNvPr descr="전구 icon .png에 대한 이미지 검색결과" id="117" name="Google Shape;1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000">
            <a:off x="9561514" y="538019"/>
            <a:ext cx="1871848" cy="187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9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간략</a:t>
            </a:r>
            <a:b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426" name="Google Shape;426;p29"/>
          <p:cNvSpPr txBox="1"/>
          <p:nvPr>
            <p:ph idx="1" type="body"/>
          </p:nvPr>
        </p:nvSpPr>
        <p:spPr>
          <a:xfrm>
            <a:off x="838200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427" name="Google Shape;427;p29"/>
          <p:cNvSpPr txBox="1"/>
          <p:nvPr>
            <p:ph idx="2" type="body"/>
          </p:nvPr>
        </p:nvSpPr>
        <p:spPr>
          <a:xfrm>
            <a:off x="3019424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428" name="Google Shape;428;p29"/>
          <p:cNvSpPr txBox="1"/>
          <p:nvPr>
            <p:ph idx="3" type="body"/>
          </p:nvPr>
        </p:nvSpPr>
        <p:spPr>
          <a:xfrm>
            <a:off x="5200649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/>
          <p:nvPr/>
        </p:nvSpPr>
        <p:spPr>
          <a:xfrm>
            <a:off x="3381542" y="1190895"/>
            <a:ext cx="7457491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현대 판타지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마블, DC와 유사한 세계관 ( 주인공 케릭터를 스칼렛 위치와 비슷하게 구상 중)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퍼즐 보다 RPG에 최대 집중한 게임 진행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주로 상대를 제압하고 능력치를 성장시키며 명성을 쌓는 것을 목표로 플레이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모은 명성을 통해 유저가 원하는 방향으로 캐릭터를 육성할 수 있다.(히어로, 빌런)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히어로, 빌런 의 스토리를 다르게 배치한다.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퍼즐 요소는 각 던전에서 건물과 건물은 넘거나 하는 상호 작용 요소에서 퍼즐 요소를 인용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던전에 숨겨진 아이템을 찾는 것이 퍼즐 요소를 사용하는 대표적 예시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세계관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설정 1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0"/>
          <p:cNvSpPr txBox="1"/>
          <p:nvPr>
            <p:ph idx="1" type="body"/>
          </p:nvPr>
        </p:nvSpPr>
        <p:spPr>
          <a:xfrm>
            <a:off x="838200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436" name="Google Shape;436;p30"/>
          <p:cNvSpPr txBox="1"/>
          <p:nvPr>
            <p:ph idx="2" type="body"/>
          </p:nvPr>
        </p:nvSpPr>
        <p:spPr>
          <a:xfrm>
            <a:off x="3019424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437" name="Google Shape;437;p30"/>
          <p:cNvSpPr txBox="1"/>
          <p:nvPr>
            <p:ph idx="3" type="body"/>
          </p:nvPr>
        </p:nvSpPr>
        <p:spPr>
          <a:xfrm>
            <a:off x="5200649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sp>
        <p:nvSpPr>
          <p:cNvPr id="438" name="Google Shape;438;p30"/>
          <p:cNvSpPr txBox="1"/>
          <p:nvPr/>
        </p:nvSpPr>
        <p:spPr>
          <a:xfrm>
            <a:off x="729041" y="4123180"/>
            <a:ext cx="7774885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&lt;히어로가 보편화된 세계&gt;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주인공은 염력을 사용하는 소녀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도심 한복판에서 일어난 히어로와 빌런의 전투의 피해로 우연히 염력을 얻게 되었다.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초능력을 얻은 소녀는 주위에서 일어나는 사건들에 정서적으로 불안해 지고,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빌런의 길을 걸을 것인지, 히어로의 길을 걸을 것인지 선택하는 갈림길에 놓이게 된다.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31"/>
          <p:cNvGrpSpPr/>
          <p:nvPr/>
        </p:nvGrpSpPr>
        <p:grpSpPr>
          <a:xfrm>
            <a:off x="629813" y="1725504"/>
            <a:ext cx="5177430" cy="2675556"/>
            <a:chOff x="1306794" y="1091371"/>
            <a:chExt cx="6999006" cy="3936623"/>
          </a:xfrm>
        </p:grpSpPr>
        <p:pic>
          <p:nvPicPr>
            <p:cNvPr descr="C:\Users\Administrator\Desktop\UI 테스트.png" id="444" name="Google Shape;444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091371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p31"/>
            <p:cNvSpPr/>
            <p:nvPr/>
          </p:nvSpPr>
          <p:spPr>
            <a:xfrm>
              <a:off x="7178471" y="4002325"/>
              <a:ext cx="910097" cy="910096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</p:grpSp>
      <p:sp>
        <p:nvSpPr>
          <p:cNvPr id="446" name="Google Shape;446;p31"/>
          <p:cNvSpPr/>
          <p:nvPr/>
        </p:nvSpPr>
        <p:spPr>
          <a:xfrm>
            <a:off x="6159085" y="2688294"/>
            <a:ext cx="673233" cy="618554"/>
          </a:xfrm>
          <a:prstGeom prst="ellipse">
            <a:avLst/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스킬</a:t>
            </a:r>
            <a:endParaRPr/>
          </a:p>
        </p:txBody>
      </p:sp>
      <p:sp>
        <p:nvSpPr>
          <p:cNvPr id="447" name="Google Shape;447;p31"/>
          <p:cNvSpPr txBox="1"/>
          <p:nvPr/>
        </p:nvSpPr>
        <p:spPr>
          <a:xfrm>
            <a:off x="6991350" y="2688294"/>
            <a:ext cx="436245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핵심 컨텐츠 중 하나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‘에너지를 방출’하는 것 처럼 에너지를 소비하는 만큼 강력한 기술을 사용할 수 있는 컨셉. 캐릭터의 움직임이 적은 대신 공격 시 큰 동작으로 공격하고 있다는 것을 플레이어가 알기 쉽게 한다. 또한 스킬 이펙트를 화려하게 한다.</a:t>
            </a:r>
            <a:endParaRPr/>
          </a:p>
        </p:txBody>
      </p:sp>
      <p:sp>
        <p:nvSpPr>
          <p:cNvPr id="448" name="Google Shape;448;p31"/>
          <p:cNvSpPr txBox="1"/>
          <p:nvPr/>
        </p:nvSpPr>
        <p:spPr>
          <a:xfrm>
            <a:off x="629813" y="4401060"/>
            <a:ext cx="5865888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좌)조이스틱과 (우)스킬, 공격키를 분리한 이유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왼손 오른손으로 통해 좌우로 움직이고 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유저가 엄지 또는 검지로 화면을 조작해 스킬을 사용하는 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것을 생각해보았으나 조작의 불편함이 생길 것을 고려해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왼손으로 캐릭터 조작을 하고 오른손으로 스킬과 공격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제스처를 사용하도록 했다.</a:t>
            </a:r>
            <a:endParaRPr/>
          </a:p>
        </p:txBody>
      </p:sp>
      <p:sp>
        <p:nvSpPr>
          <p:cNvPr id="449" name="Google Shape;449;p31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450" name="Google Shape;450;p31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451" name="Google Shape;451;p31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sp>
        <p:nvSpPr>
          <p:cNvPr id="452" name="Google Shape;452;p31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전투 컨셉 1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super-heroes.png" id="453" name="Google Shape;453;p31"/>
          <p:cNvPicPr preferRelativeResize="0"/>
          <p:nvPr/>
        </p:nvPicPr>
        <p:blipFill rotWithShape="1">
          <a:blip r:embed="rId4">
            <a:alphaModFix/>
          </a:blip>
          <a:srcRect b="0" l="63874" r="0" t="0"/>
          <a:stretch/>
        </p:blipFill>
        <p:spPr>
          <a:xfrm>
            <a:off x="2272851" y="3063282"/>
            <a:ext cx="302909" cy="71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459" name="Google Shape;459;p32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460" name="Google Shape;460;p32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grpSp>
        <p:nvGrpSpPr>
          <p:cNvPr id="461" name="Google Shape;461;p32"/>
          <p:cNvGrpSpPr/>
          <p:nvPr/>
        </p:nvGrpSpPr>
        <p:grpSpPr>
          <a:xfrm>
            <a:off x="629813" y="1725504"/>
            <a:ext cx="5177430" cy="2675556"/>
            <a:chOff x="1306794" y="1091371"/>
            <a:chExt cx="6999006" cy="3936623"/>
          </a:xfrm>
        </p:grpSpPr>
        <p:pic>
          <p:nvPicPr>
            <p:cNvPr descr="C:\Users\Administrator\Desktop\UI 테스트.png" id="462" name="Google Shape;46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091371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32"/>
            <p:cNvSpPr/>
            <p:nvPr/>
          </p:nvSpPr>
          <p:spPr>
            <a:xfrm>
              <a:off x="7323310" y="4038945"/>
              <a:ext cx="666458" cy="666458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줍기</a:t>
              </a:r>
              <a:endParaRPr/>
            </a:p>
          </p:txBody>
        </p:sp>
      </p:grpSp>
      <p:sp>
        <p:nvSpPr>
          <p:cNvPr id="464" name="Google Shape;464;p32"/>
          <p:cNvSpPr/>
          <p:nvPr/>
        </p:nvSpPr>
        <p:spPr>
          <a:xfrm>
            <a:off x="740777" y="4821311"/>
            <a:ext cx="1008147" cy="926267"/>
          </a:xfrm>
          <a:prstGeom prst="ellipse">
            <a:avLst/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줍기</a:t>
            </a:r>
            <a:endParaRPr/>
          </a:p>
        </p:txBody>
      </p:sp>
      <p:pic>
        <p:nvPicPr>
          <p:cNvPr descr="C:\Users\Administrator\Desktop\UI 테스트.png" id="465" name="Google Shape;465;p32"/>
          <p:cNvPicPr preferRelativeResize="0"/>
          <p:nvPr/>
        </p:nvPicPr>
        <p:blipFill rotWithShape="1">
          <a:blip r:embed="rId4">
            <a:alphaModFix/>
          </a:blip>
          <a:srcRect b="0" l="81709" r="0" t="73520"/>
          <a:stretch/>
        </p:blipFill>
        <p:spPr>
          <a:xfrm>
            <a:off x="1083048" y="5849868"/>
            <a:ext cx="626533" cy="46872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2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전투 컨셉 1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super-heroes.png" id="467" name="Google Shape;467;p32"/>
          <p:cNvPicPr preferRelativeResize="0"/>
          <p:nvPr/>
        </p:nvPicPr>
        <p:blipFill rotWithShape="1">
          <a:blip r:embed="rId5">
            <a:alphaModFix/>
          </a:blip>
          <a:srcRect b="0" l="63874" r="0" t="0"/>
          <a:stretch/>
        </p:blipFill>
        <p:spPr>
          <a:xfrm>
            <a:off x="2266950" y="3063281"/>
            <a:ext cx="302909" cy="71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9991a4b887eeee54f30b282f222a42a8.png" id="468" name="Google Shape;46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501917">
            <a:off x="1498650" y="2407086"/>
            <a:ext cx="10160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2"/>
          <p:cNvSpPr/>
          <p:nvPr/>
        </p:nvSpPr>
        <p:spPr>
          <a:xfrm rot="1122136">
            <a:off x="5225465" y="3235155"/>
            <a:ext cx="493004" cy="63489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클릭</a:t>
            </a:r>
            <a:endParaRPr/>
          </a:p>
        </p:txBody>
      </p:sp>
      <p:grpSp>
        <p:nvGrpSpPr>
          <p:cNvPr id="470" name="Google Shape;470;p32"/>
          <p:cNvGrpSpPr/>
          <p:nvPr/>
        </p:nvGrpSpPr>
        <p:grpSpPr>
          <a:xfrm>
            <a:off x="6569042" y="1679397"/>
            <a:ext cx="4952840" cy="2785747"/>
            <a:chOff x="1306794" y="157212"/>
            <a:chExt cx="6999006" cy="3936623"/>
          </a:xfrm>
        </p:grpSpPr>
        <p:pic>
          <p:nvPicPr>
            <p:cNvPr descr="C:\Users\Administrator\Desktop\UI 테스트.png" id="471" name="Google Shape;471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32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줍기</a:t>
              </a:r>
              <a:endParaRPr/>
            </a:p>
          </p:txBody>
        </p:sp>
      </p:grpSp>
      <p:pic>
        <p:nvPicPr>
          <p:cNvPr descr="C:\Users\Administrator\Desktop\super-heroes.png" id="473" name="Google Shape;473;p32"/>
          <p:cNvPicPr preferRelativeResize="0"/>
          <p:nvPr/>
        </p:nvPicPr>
        <p:blipFill rotWithShape="1">
          <a:blip r:embed="rId8">
            <a:alphaModFix/>
          </a:blip>
          <a:srcRect b="0" l="63874" r="0" t="0"/>
          <a:stretch/>
        </p:blipFill>
        <p:spPr>
          <a:xfrm>
            <a:off x="8003694" y="3090077"/>
            <a:ext cx="302909" cy="71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villain-png-5.png" id="474" name="Google Shape;474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655675">
            <a:off x="9779198" y="3160192"/>
            <a:ext cx="550082" cy="8736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5" name="Google Shape;475;p32"/>
          <p:cNvGraphicFramePr/>
          <p:nvPr/>
        </p:nvGraphicFramePr>
        <p:xfrm>
          <a:off x="1743243" y="48231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염력으로 주위에 물체를 들어올리는 컨셉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줍기에는 횟수에 제한이 있다. 성장하면서 점차 늘어난다.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객체가 모두 사라질 때까지 줍기 횟수가 돌아 오지 않는다.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줍기를 통해 생성된 객체를 휘두르는 것으로 전투를 진행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</a:tr>
            </a:tbl>
          </a:graphicData>
        </a:graphic>
      </p:graphicFrame>
      <p:sp>
        <p:nvSpPr>
          <p:cNvPr id="476" name="Google Shape;476;p32"/>
          <p:cNvSpPr/>
          <p:nvPr/>
        </p:nvSpPr>
        <p:spPr>
          <a:xfrm rot="492620">
            <a:off x="10672704" y="2974520"/>
            <a:ext cx="795362" cy="81375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클릭</a:t>
            </a:r>
            <a:endParaRPr/>
          </a:p>
        </p:txBody>
      </p:sp>
      <p:sp>
        <p:nvSpPr>
          <p:cNvPr id="477" name="Google Shape;477;p32"/>
          <p:cNvSpPr/>
          <p:nvPr/>
        </p:nvSpPr>
        <p:spPr>
          <a:xfrm>
            <a:off x="6569042" y="4821311"/>
            <a:ext cx="4953054" cy="1497280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줍기를 통해 처치 또는 제압한 적을 들어 올릴 수 있다.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HP가 일정량 이상 떨어진 적을 들어 올림으로 ‘피니시’ 연출을 할 수 도 있고 처치한 적을 들어 에너지를 흡수하면서 해당 </a:t>
            </a:r>
            <a:b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‘몬스터’의 능력을 ‘버프’ 처럼 일정시간 사용할 수 있다.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3"/>
          <p:cNvGrpSpPr/>
          <p:nvPr/>
        </p:nvGrpSpPr>
        <p:grpSpPr>
          <a:xfrm>
            <a:off x="581684" y="1650061"/>
            <a:ext cx="5514315" cy="3101553"/>
            <a:chOff x="1306794" y="157212"/>
            <a:chExt cx="6999006" cy="3936623"/>
          </a:xfrm>
        </p:grpSpPr>
        <p:pic>
          <p:nvPicPr>
            <p:cNvPr descr="C:\Users\Administrator\Desktop\UI 테스트.png" id="483" name="Google Shape;483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33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</p:grpSp>
      <p:sp>
        <p:nvSpPr>
          <p:cNvPr id="485" name="Google Shape;485;p33"/>
          <p:cNvSpPr/>
          <p:nvPr/>
        </p:nvSpPr>
        <p:spPr>
          <a:xfrm>
            <a:off x="3338841" y="3072267"/>
            <a:ext cx="721281" cy="5136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던진다</a:t>
            </a:r>
            <a:endParaRPr/>
          </a:p>
        </p:txBody>
      </p:sp>
      <p:sp>
        <p:nvSpPr>
          <p:cNvPr id="486" name="Google Shape;486;p33"/>
          <p:cNvSpPr txBox="1"/>
          <p:nvPr/>
        </p:nvSpPr>
        <p:spPr>
          <a:xfrm>
            <a:off x="572159" y="5142610"/>
            <a:ext cx="8956298" cy="102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줍기와 공격키를 하나로 묶는 것이 어떨까 고민 중 왜냐하면 줍기로 객체를 만들어 놓지 않으면 공격을 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할 수가 없기 때문에 공격이 불가능 할 경우 줍기 UI를 표시하고 더 이상 객체를 생성할 수 없을 경우 공격 UI를 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표시하는 방식으로 변경해 게임을 플레이 할 때 엄지를 조금이라도 덜 움직이게 하는 것이다.</a:t>
            </a:r>
            <a:endParaRPr/>
          </a:p>
        </p:txBody>
      </p:sp>
      <p:sp>
        <p:nvSpPr>
          <p:cNvPr id="487" name="Google Shape;487;p33"/>
          <p:cNvSpPr txBox="1"/>
          <p:nvPr/>
        </p:nvSpPr>
        <p:spPr>
          <a:xfrm>
            <a:off x="7305675" y="2372875"/>
            <a:ext cx="383630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줍기를 통해 생성된 객체, 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객체의 종류에 따라 내구도가 달라진다.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흙 &lt; 박스 &lt; 콘트리트 &lt; 철골 &lt; 차량 &lt;… 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캐릭터의 능력치가 올라갈수록 생성되는 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객체의 종류가 다양해지고 낮은 등급의 객체가 </a:t>
            </a:r>
            <a:b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생성될 확률이 크게 낮아 진다.</a:t>
            </a:r>
            <a:endParaRPr/>
          </a:p>
        </p:txBody>
      </p:sp>
      <p:sp>
        <p:nvSpPr>
          <p:cNvPr id="488" name="Google Shape;488;p33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전투 컨셉 1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3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490" name="Google Shape;490;p33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491" name="Google Shape;491;p33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pic>
        <p:nvPicPr>
          <p:cNvPr descr="C:\Users\Administrator\Desktop\9991a4b887eeee54f30b282f222a42a8.png" id="492" name="Google Shape;4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150320">
            <a:off x="1329892" y="2564268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9991a4b887eeee54f30b282f222a42a8.png" id="493" name="Google Shape;49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150320">
            <a:off x="6428908" y="2084434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super-heroes.png" id="494" name="Google Shape;494;p33"/>
          <p:cNvPicPr preferRelativeResize="0"/>
          <p:nvPr/>
        </p:nvPicPr>
        <p:blipFill rotWithShape="1">
          <a:blip r:embed="rId5">
            <a:alphaModFix/>
          </a:blip>
          <a:srcRect b="0" l="63874" r="0" t="0"/>
          <a:stretch/>
        </p:blipFill>
        <p:spPr>
          <a:xfrm>
            <a:off x="2272852" y="3286302"/>
            <a:ext cx="302909" cy="71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villain-png-5.png" id="495" name="Google Shape;49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847332">
            <a:off x="4442055" y="3065894"/>
            <a:ext cx="550082" cy="8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4"/>
          <p:cNvGrpSpPr/>
          <p:nvPr/>
        </p:nvGrpSpPr>
        <p:grpSpPr>
          <a:xfrm>
            <a:off x="877859" y="1796438"/>
            <a:ext cx="5106826" cy="2872356"/>
            <a:chOff x="1306794" y="157212"/>
            <a:chExt cx="6999006" cy="3936623"/>
          </a:xfrm>
        </p:grpSpPr>
        <p:pic>
          <p:nvPicPr>
            <p:cNvPr descr="C:\Users\Administrator\Desktop\UI 테스트.png" id="501" name="Google Shape;50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34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</p:grpSp>
      <p:sp>
        <p:nvSpPr>
          <p:cNvPr id="503" name="Google Shape;503;p34"/>
          <p:cNvSpPr/>
          <p:nvPr/>
        </p:nvSpPr>
        <p:spPr>
          <a:xfrm rot="5400000">
            <a:off x="1673184" y="3373947"/>
            <a:ext cx="2091924" cy="347667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에너지 필드</a:t>
            </a:r>
            <a:endParaRPr/>
          </a:p>
        </p:txBody>
      </p:sp>
      <p:pic>
        <p:nvPicPr>
          <p:cNvPr descr="C:\Users\Administrator\Desktop\손가락.png" id="504" name="Google Shape;504;p34"/>
          <p:cNvPicPr preferRelativeResize="0"/>
          <p:nvPr/>
        </p:nvPicPr>
        <p:blipFill rotWithShape="1">
          <a:blip r:embed="rId4">
            <a:alphaModFix/>
          </a:blip>
          <a:srcRect b="0" l="36605" r="26787" t="31519"/>
          <a:stretch/>
        </p:blipFill>
        <p:spPr>
          <a:xfrm rot="-1958498">
            <a:off x="2077185" y="2216340"/>
            <a:ext cx="2282254" cy="19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/>
          <p:nvPr/>
        </p:nvSpPr>
        <p:spPr>
          <a:xfrm>
            <a:off x="1472549" y="2038173"/>
            <a:ext cx="534098" cy="59870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마나소비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6" name="Google Shape;506;p34"/>
          <p:cNvGrpSpPr/>
          <p:nvPr/>
        </p:nvGrpSpPr>
        <p:grpSpPr>
          <a:xfrm>
            <a:off x="3384884" y="2731722"/>
            <a:ext cx="1074821" cy="1039487"/>
            <a:chOff x="3384884" y="2731722"/>
            <a:chExt cx="1074821" cy="1039487"/>
          </a:xfrm>
        </p:grpSpPr>
        <p:cxnSp>
          <p:nvCxnSpPr>
            <p:cNvPr id="507" name="Google Shape;507;p34"/>
            <p:cNvCxnSpPr/>
            <p:nvPr/>
          </p:nvCxnSpPr>
          <p:spPr>
            <a:xfrm>
              <a:off x="3384884" y="3347265"/>
              <a:ext cx="1074821" cy="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8" name="Google Shape;508;p34"/>
            <p:cNvCxnSpPr/>
            <p:nvPr/>
          </p:nvCxnSpPr>
          <p:spPr>
            <a:xfrm>
              <a:off x="3384884" y="3470357"/>
              <a:ext cx="1074821" cy="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9" name="Google Shape;509;p34"/>
            <p:cNvCxnSpPr/>
            <p:nvPr/>
          </p:nvCxnSpPr>
          <p:spPr>
            <a:xfrm>
              <a:off x="3384884" y="3771209"/>
              <a:ext cx="1074821" cy="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0" name="Google Shape;510;p34"/>
            <p:cNvCxnSpPr/>
            <p:nvPr/>
          </p:nvCxnSpPr>
          <p:spPr>
            <a:xfrm>
              <a:off x="3384884" y="3165557"/>
              <a:ext cx="1074821" cy="0"/>
            </a:xfrm>
            <a:prstGeom prst="straightConnector1">
              <a:avLst/>
            </a:prstGeom>
            <a:noFill/>
            <a:ln cap="flat" cmpd="sng" w="508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11" name="Google Shape;511;p34"/>
            <p:cNvSpPr txBox="1"/>
            <p:nvPr/>
          </p:nvSpPr>
          <p:spPr>
            <a:xfrm>
              <a:off x="3648166" y="2731722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총알</a:t>
              </a:r>
              <a:endParaRPr/>
            </a:p>
          </p:txBody>
        </p:sp>
      </p:grpSp>
      <p:sp>
        <p:nvSpPr>
          <p:cNvPr id="512" name="Google Shape;512;p34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스킬 컨셉 1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4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514" name="Google Shape;514;p34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515" name="Google Shape;515;p34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pic>
        <p:nvPicPr>
          <p:cNvPr descr="C:\Users\Administrator\Desktop\UI 테스트.png" id="516" name="Google Shape;5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7926" y="1796439"/>
            <a:ext cx="5106823" cy="287235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4"/>
          <p:cNvSpPr/>
          <p:nvPr/>
        </p:nvSpPr>
        <p:spPr>
          <a:xfrm>
            <a:off x="8349913" y="1796439"/>
            <a:ext cx="1153686" cy="58028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블록</a:t>
            </a: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10563461" y="3773653"/>
            <a:ext cx="820090" cy="820090"/>
          </a:xfrm>
          <a:prstGeom prst="ellipse">
            <a:avLst/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스킬</a:t>
            </a: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7880794" y="2884949"/>
            <a:ext cx="2091924" cy="347667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에너지 필드</a:t>
            </a: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8659707" y="2223493"/>
            <a:ext cx="534098" cy="50822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하락</a:t>
            </a: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982616" y="2038174"/>
            <a:ext cx="534098" cy="59870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마나소비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super-heroes.png" id="522" name="Google Shape;522;p34"/>
          <p:cNvPicPr preferRelativeResize="0"/>
          <p:nvPr/>
        </p:nvPicPr>
        <p:blipFill rotWithShape="1">
          <a:blip r:embed="rId5">
            <a:alphaModFix/>
          </a:blip>
          <a:srcRect b="0" l="63874" r="0" t="0"/>
          <a:stretch/>
        </p:blipFill>
        <p:spPr>
          <a:xfrm>
            <a:off x="2272852" y="3286302"/>
            <a:ext cx="302909" cy="71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villain-png-5.png" id="523" name="Google Shape;52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02906">
            <a:off x="4442055" y="3065894"/>
            <a:ext cx="550082" cy="87360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4"/>
          <p:cNvSpPr/>
          <p:nvPr/>
        </p:nvSpPr>
        <p:spPr>
          <a:xfrm rot="969988">
            <a:off x="5298622" y="3483089"/>
            <a:ext cx="521244" cy="51872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super-heroes.png" id="525" name="Google Shape;525;p34"/>
          <p:cNvPicPr preferRelativeResize="0"/>
          <p:nvPr/>
        </p:nvPicPr>
        <p:blipFill rotWithShape="1">
          <a:blip r:embed="rId5">
            <a:alphaModFix/>
          </a:blip>
          <a:srcRect b="0" l="63874" r="0" t="0"/>
          <a:stretch/>
        </p:blipFill>
        <p:spPr>
          <a:xfrm>
            <a:off x="7538391" y="3254444"/>
            <a:ext cx="302909" cy="71274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4"/>
          <p:cNvSpPr/>
          <p:nvPr/>
        </p:nvSpPr>
        <p:spPr>
          <a:xfrm rot="969988">
            <a:off x="10800400" y="3474976"/>
            <a:ext cx="521244" cy="51872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손가락.png" id="527" name="Google Shape;527;p34"/>
          <p:cNvPicPr preferRelativeResize="0"/>
          <p:nvPr/>
        </p:nvPicPr>
        <p:blipFill rotWithShape="1">
          <a:blip r:embed="rId4">
            <a:alphaModFix/>
          </a:blip>
          <a:srcRect b="0" l="36605" r="26787" t="31519"/>
          <a:stretch/>
        </p:blipFill>
        <p:spPr>
          <a:xfrm rot="-1958498">
            <a:off x="7332806" y="2613592"/>
            <a:ext cx="2282254" cy="1994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8" name="Google Shape;528;p34"/>
          <p:cNvGraphicFramePr/>
          <p:nvPr/>
        </p:nvGraphicFramePr>
        <p:xfrm>
          <a:off x="1193129" y="50169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4904775"/>
                <a:gridCol w="49047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대표적인 기술로 에너지 필드가 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몬스터가 총을 막을 수도 있고 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유지되는 동안 몬스터의 이동 범위를 제한 할 수 있기도 한다.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일 직선으로 화면을 스와이프 하는 것으로 조건을 만족해 발동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블록이 바닥으로 떨어져 캐릭터와 충돌하는 것을 막는다.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예상치 못한 장애물을 피하거나 막는 재미를 볼 수 있다.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5"/>
          <p:cNvGrpSpPr/>
          <p:nvPr/>
        </p:nvGrpSpPr>
        <p:grpSpPr>
          <a:xfrm>
            <a:off x="392680" y="1111981"/>
            <a:ext cx="5276317" cy="2967688"/>
            <a:chOff x="1306794" y="157212"/>
            <a:chExt cx="6999006" cy="3936623"/>
          </a:xfrm>
        </p:grpSpPr>
        <p:pic>
          <p:nvPicPr>
            <p:cNvPr descr="C:\Users\Administrator\Desktop\UI 테스트.png" id="534" name="Google Shape;534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5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</p:grpSp>
      <p:pic>
        <p:nvPicPr>
          <p:cNvPr descr="C:\Users\Administrator\Desktop\손가락.png" id="536" name="Google Shape;536;p35"/>
          <p:cNvPicPr preferRelativeResize="0"/>
          <p:nvPr/>
        </p:nvPicPr>
        <p:blipFill rotWithShape="1">
          <a:blip r:embed="rId4">
            <a:alphaModFix/>
          </a:blip>
          <a:srcRect b="0" l="32425" r="51646" t="31519"/>
          <a:stretch/>
        </p:blipFill>
        <p:spPr>
          <a:xfrm rot="348916">
            <a:off x="3055147" y="2904845"/>
            <a:ext cx="993038" cy="199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손가락.png" id="537" name="Google Shape;537;p35"/>
          <p:cNvPicPr preferRelativeResize="0"/>
          <p:nvPr/>
        </p:nvPicPr>
        <p:blipFill rotWithShape="1">
          <a:blip r:embed="rId4">
            <a:alphaModFix/>
          </a:blip>
          <a:srcRect b="0" l="32425" r="51646" t="31519"/>
          <a:stretch/>
        </p:blipFill>
        <p:spPr>
          <a:xfrm rot="348916">
            <a:off x="4090851" y="2904846"/>
            <a:ext cx="993038" cy="199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UI 테스트.png" id="538" name="Google Shape;5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649" y="1120448"/>
            <a:ext cx="5276317" cy="296768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/>
          <p:nvPr/>
        </p:nvSpPr>
        <p:spPr>
          <a:xfrm>
            <a:off x="9942428" y="3169901"/>
            <a:ext cx="847308" cy="847308"/>
          </a:xfrm>
          <a:prstGeom prst="ellipse">
            <a:avLst/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스킬</a:t>
            </a:r>
            <a:endParaRPr/>
          </a:p>
        </p:txBody>
      </p:sp>
      <p:sp>
        <p:nvSpPr>
          <p:cNvPr id="540" name="Google Shape;540;p35"/>
          <p:cNvSpPr/>
          <p:nvPr/>
        </p:nvSpPr>
        <p:spPr>
          <a:xfrm>
            <a:off x="3297030" y="2812144"/>
            <a:ext cx="459557" cy="371722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5"/>
          <p:cNvSpPr/>
          <p:nvPr/>
        </p:nvSpPr>
        <p:spPr>
          <a:xfrm>
            <a:off x="4278421" y="2812144"/>
            <a:ext cx="459557" cy="371722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2" name="Google Shape;542;p35"/>
          <p:cNvGrpSpPr/>
          <p:nvPr/>
        </p:nvGrpSpPr>
        <p:grpSpPr>
          <a:xfrm>
            <a:off x="928743" y="2998005"/>
            <a:ext cx="3573492" cy="35957"/>
            <a:chOff x="3714744" y="3561981"/>
            <a:chExt cx="580523" cy="16727"/>
          </a:xfrm>
        </p:grpSpPr>
        <p:cxnSp>
          <p:nvCxnSpPr>
            <p:cNvPr id="543" name="Google Shape;543;p35"/>
            <p:cNvCxnSpPr>
              <a:stCxn id="540" idx="6"/>
              <a:endCxn id="541" idx="2"/>
            </p:cNvCxnSpPr>
            <p:nvPr/>
          </p:nvCxnSpPr>
          <p:spPr>
            <a:xfrm>
              <a:off x="4174135" y="3561981"/>
              <a:ext cx="84900" cy="0"/>
            </a:xfrm>
            <a:prstGeom prst="straightConnector1">
              <a:avLst/>
            </a:prstGeom>
            <a:noFill/>
            <a:ln cap="flat" cmpd="sng" w="412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44" name="Google Shape;544;p35"/>
            <p:cNvCxnSpPr/>
            <p:nvPr/>
          </p:nvCxnSpPr>
          <p:spPr>
            <a:xfrm rot="10800000">
              <a:off x="3714744" y="3578708"/>
              <a:ext cx="580523" cy="0"/>
            </a:xfrm>
            <a:prstGeom prst="straightConnector1">
              <a:avLst/>
            </a:prstGeom>
            <a:noFill/>
            <a:ln cap="flat" cmpd="sng" w="412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545" name="Google Shape;545;p35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스킬 컨셉 1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5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547" name="Google Shape;547;p35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pic>
        <p:nvPicPr>
          <p:cNvPr descr="C:\Users\Administrator\Desktop\villain-png-5.png" id="548" name="Google Shape;54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1216" y="2401771"/>
            <a:ext cx="682917" cy="108456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5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pic>
        <p:nvPicPr>
          <p:cNvPr descr="C:\Users\Administrator\Desktop\super-heroes.png" id="550" name="Google Shape;550;p35"/>
          <p:cNvPicPr preferRelativeResize="0"/>
          <p:nvPr/>
        </p:nvPicPr>
        <p:blipFill rotWithShape="1">
          <a:blip r:embed="rId6">
            <a:alphaModFix/>
          </a:blip>
          <a:srcRect b="0" l="63874" r="0" t="0"/>
          <a:stretch/>
        </p:blipFill>
        <p:spPr>
          <a:xfrm>
            <a:off x="2215937" y="2655376"/>
            <a:ext cx="376056" cy="884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super-heroes.png" id="551" name="Google Shape;551;p35"/>
          <p:cNvPicPr preferRelativeResize="0"/>
          <p:nvPr/>
        </p:nvPicPr>
        <p:blipFill rotWithShape="1">
          <a:blip r:embed="rId6">
            <a:alphaModFix/>
          </a:blip>
          <a:srcRect b="0" l="63874" r="0" t="0"/>
          <a:stretch/>
        </p:blipFill>
        <p:spPr>
          <a:xfrm>
            <a:off x="7470148" y="2655376"/>
            <a:ext cx="376056" cy="884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villain-png-5.png" id="552" name="Google Shape;55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5427" y="2401771"/>
            <a:ext cx="682917" cy="10845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35"/>
          <p:cNvGrpSpPr/>
          <p:nvPr/>
        </p:nvGrpSpPr>
        <p:grpSpPr>
          <a:xfrm>
            <a:off x="8494883" y="2607229"/>
            <a:ext cx="1391186" cy="783086"/>
            <a:chOff x="8705434" y="3304099"/>
            <a:chExt cx="1120585" cy="630767"/>
          </a:xfrm>
        </p:grpSpPr>
        <p:sp>
          <p:nvSpPr>
            <p:cNvPr id="554" name="Google Shape;554;p35"/>
            <p:cNvSpPr/>
            <p:nvPr/>
          </p:nvSpPr>
          <p:spPr>
            <a:xfrm>
              <a:off x="8705434" y="3304099"/>
              <a:ext cx="671852" cy="630767"/>
            </a:xfrm>
            <a:prstGeom prst="donut">
              <a:avLst>
                <a:gd fmla="val 29698" name="adj"/>
              </a:avLst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9154167" y="3304099"/>
              <a:ext cx="671852" cy="630767"/>
            </a:xfrm>
            <a:prstGeom prst="donut">
              <a:avLst>
                <a:gd fmla="val 29698" name="adj"/>
              </a:avLst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35"/>
          <p:cNvSpPr/>
          <p:nvPr/>
        </p:nvSpPr>
        <p:spPr>
          <a:xfrm>
            <a:off x="8494883" y="2362426"/>
            <a:ext cx="1391189" cy="1156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9247004" y="2043286"/>
            <a:ext cx="860820" cy="4940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8" name="Google Shape;558;p35"/>
          <p:cNvGraphicFramePr/>
          <p:nvPr/>
        </p:nvGraphicFramePr>
        <p:xfrm>
          <a:off x="1191237" y="46353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4904775"/>
                <a:gridCol w="49047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터치를 통해 범위 지정, 두 범위 사이에 충격파를 발생시켜 공격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최대한 스킬을 사용할 때 유저가 직접 범위를 지정하도록 한다.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유저의 손끝에서 기술이 나오는 듯한 느낌을 받도록 스킬을 구상한다.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스킬을 사용할 때 적 또는 주위 사물의 움직임이 그대로 라면 제스처를 사용하는 중간에 피해를 입을 수 도 있고, 정확하게 목표물을 맞출 수 도 없을 것이다.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그래서 ‘슬로우 모션’ 기능을 추가해 제스처를 사용하는 경우 캐릭터를 포함한 전체 움직임이 제스처에만 집중할 수 있도록 움직임이 느려지도록 한다.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6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차별 컨셉 1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6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565" name="Google Shape;565;p36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566" name="Google Shape;566;p36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graphicFrame>
        <p:nvGraphicFramePr>
          <p:cNvPr id="567" name="Google Shape;567;p36"/>
          <p:cNvGraphicFramePr/>
          <p:nvPr/>
        </p:nvGraphicFramePr>
        <p:xfrm>
          <a:off x="1191237" y="35448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4904775"/>
                <a:gridCol w="4904775"/>
              </a:tblGrid>
              <a:tr h="2795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영웅과 빌런의 길을 초기에 선택하게 되어 유저의 선택에 따라 이후의 게임 스토리와 컨텐츠가 바뀌는 방식을 구상함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7359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기본적인 전투 방식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초기 스킬 구성 + 이동관련스킬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육성해야하는 능력치와 성장 방식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156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명성치를 쌓아 높은 등급의 영웅 레벨을 올려 스킬과 능력치를 강화할 수 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던전에서 범죄를 저지르는 악당을 무찌르는 방식으로 진행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형형 색색의 화려한 코스튬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불명예 시스템을 통해 악당 레벨을 올려 스킬과 능력치를 강화할 수 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던전에서 영웅들의 제압해 무사히 범행 현장을 탈출하도록 진행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음산하지만 카리스마 넘치는 코스튬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descr="C:\Users\Administrator\Desktop\super-heroes.png" id="568" name="Google Shape;568;p36"/>
          <p:cNvPicPr preferRelativeResize="0"/>
          <p:nvPr/>
        </p:nvPicPr>
        <p:blipFill rotWithShape="1">
          <a:blip r:embed="rId3">
            <a:alphaModFix/>
          </a:blip>
          <a:srcRect b="0" l="63874" r="0" t="0"/>
          <a:stretch/>
        </p:blipFill>
        <p:spPr>
          <a:xfrm>
            <a:off x="4302070" y="1278909"/>
            <a:ext cx="796024" cy="18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villain-png-5.png" id="569" name="Google Shape;56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47332">
            <a:off x="6631238" y="927378"/>
            <a:ext cx="1445578" cy="229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차별 컨셉 1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7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576" name="Google Shape;576;p37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577" name="Google Shape;577;p37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sp>
        <p:nvSpPr>
          <p:cNvPr id="578" name="Google Shape;578;p37"/>
          <p:cNvSpPr txBox="1"/>
          <p:nvPr/>
        </p:nvSpPr>
        <p:spPr>
          <a:xfrm>
            <a:off x="977030" y="1766170"/>
            <a:ext cx="2598788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유사장르 게임과 차별성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액션ㅇ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8"/>
          <p:cNvSpPr txBox="1"/>
          <p:nvPr/>
        </p:nvSpPr>
        <p:spPr>
          <a:xfrm>
            <a:off x="3502204" y="1537145"/>
            <a:ext cx="678903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중세 판타지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RPG보다 퍼즐 어드벤처에 더욱 무게 실었다.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주인공이 아직 마력을 일께운지 얼마 되지 않아 기본적인 기술만 사용할 수 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지형과 속성 기술의 상호 작용을 통해 스테이지를 넘어가는 것이 주 목표 플레이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상호 작용을 통해 비밀 통로 또는 보물과 같은 보상과 반대로 함정에 빠져 </a:t>
            </a:r>
            <a:b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쫓아 오는 ‘현상금 사냥꾼’을 피해 도망치는 컨텐츠를 연출함으로 게임의 신선함을 증가시킨다.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‘헨젤과 그레텔’ 스토리를 모티브로 컨텐츠를 만드는 방법을 구상 중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8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세계관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설정 2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8"/>
          <p:cNvSpPr txBox="1"/>
          <p:nvPr>
            <p:ph idx="1" type="body"/>
          </p:nvPr>
        </p:nvSpPr>
        <p:spPr>
          <a:xfrm>
            <a:off x="838200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586" name="Google Shape;586;p38"/>
          <p:cNvSpPr txBox="1"/>
          <p:nvPr>
            <p:ph idx="2" type="body"/>
          </p:nvPr>
        </p:nvSpPr>
        <p:spPr>
          <a:xfrm>
            <a:off x="3019424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587" name="Google Shape;587;p38"/>
          <p:cNvSpPr txBox="1"/>
          <p:nvPr>
            <p:ph idx="3" type="body"/>
          </p:nvPr>
        </p:nvSpPr>
        <p:spPr>
          <a:xfrm>
            <a:off x="5200649" y="196994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pic>
        <p:nvPicPr>
          <p:cNvPr id="588" name="Google Shape;5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861" y="1395042"/>
            <a:ext cx="2174912" cy="248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6534" y="4079086"/>
            <a:ext cx="3538754" cy="183228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8"/>
          <p:cNvSpPr txBox="1"/>
          <p:nvPr/>
        </p:nvSpPr>
        <p:spPr>
          <a:xfrm>
            <a:off x="843861" y="4079086"/>
            <a:ext cx="6744154" cy="200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&lt;마법사가 탄압 받는 세계관&gt;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마법사는 세계의 종말을 피해 마법사들만의 비밀 안식처를 만들어 은둔 생활을 한다.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주인공은 동생과 무사히 마법사의 비밀 안식처에 가야하는 오빠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고아인 두 남매는 시골 마을에서 여동생이 마녀로 몰려 이유없이 죽임을 당할 위기에 처해지자</a:t>
            </a:r>
            <a:b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오빠는 자신도 모르던 마력을 사용해 마을 사람들로 부터 여동생을 구하는 데 성공했다.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이후로 도망자 신세가 된 남매는 우연히 은유시인의 노랫말을 듣고</a:t>
            </a:r>
            <a:b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마법사들의 비밀 안식터를 알게 되고 안식처를 찾아 떠나는 내용의 전개.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1. 트렌드 분석</a:t>
            </a:r>
            <a:endParaRPr/>
          </a:p>
        </p:txBody>
      </p:sp>
      <p:grpSp>
        <p:nvGrpSpPr>
          <p:cNvPr id="123" name="Google Shape;123;p12"/>
          <p:cNvGrpSpPr/>
          <p:nvPr/>
        </p:nvGrpSpPr>
        <p:grpSpPr>
          <a:xfrm>
            <a:off x="623650" y="1432040"/>
            <a:ext cx="3236730" cy="2131928"/>
            <a:chOff x="2473194" y="1481306"/>
            <a:chExt cx="2998627" cy="1947693"/>
          </a:xfrm>
        </p:grpSpPr>
        <p:pic>
          <p:nvPicPr>
            <p:cNvPr descr="스크린샷이(가) 표시된 사진&#10;&#10;자동 생성된 설명" id="124" name="Google Shape;124;p12"/>
            <p:cNvPicPr preferRelativeResize="0"/>
            <p:nvPr/>
          </p:nvPicPr>
          <p:blipFill rotWithShape="1">
            <a:blip r:embed="rId3">
              <a:alphaModFix/>
            </a:blip>
            <a:srcRect b="30946" l="40486" r="6574" t="3057"/>
            <a:stretch/>
          </p:blipFill>
          <p:spPr>
            <a:xfrm>
              <a:off x="2473194" y="1481306"/>
              <a:ext cx="2998627" cy="1947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스크린샷이(가) 표시된 사진&#10;&#10;자동 생성된 설명" id="125" name="Google Shape;125;p12"/>
            <p:cNvPicPr preferRelativeResize="0"/>
            <p:nvPr/>
          </p:nvPicPr>
          <p:blipFill rotWithShape="1">
            <a:blip r:embed="rId3">
              <a:alphaModFix/>
            </a:blip>
            <a:srcRect b="4481" l="44242" r="38325" t="85740"/>
            <a:stretch/>
          </p:blipFill>
          <p:spPr>
            <a:xfrm>
              <a:off x="4296941" y="1900208"/>
              <a:ext cx="1026367" cy="2999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12"/>
          <p:cNvSpPr txBox="1"/>
          <p:nvPr/>
        </p:nvSpPr>
        <p:spPr>
          <a:xfrm>
            <a:off x="687150" y="3738195"/>
            <a:ext cx="10745249" cy="2268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게임시장에서 10대 20대의 비중이 매우 크게 작용함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장르 선호도는 20대 30대의 경우 RPG가 1위이고 10대의 경우 아케이드 게임과 액션 장르를 선호함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RPG 장르가 10대에게 외면 받는 대표적인 이유로 3가지를 꼽으라면 다음과 같음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10대의 경우 직접 플레이하는 장르를 선호한다.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친구 관계가 매우 중요한 세대.  친구들과 함께 어울리기 위해서 pc방에 간다고 할 정도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게임에 직접적인 현금 투자가 힘들기 때문 (자동사냥을 지원하지만 현금 투자 없이 원활한 게임진행이 어렵기 때문)</a:t>
            </a: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623650" y="1778000"/>
            <a:ext cx="989250" cy="1773268"/>
          </a:xfrm>
          <a:prstGeom prst="rect">
            <a:avLst/>
          </a:prstGeom>
          <a:noFill/>
          <a:ln cap="flat" cmpd="sng" w="412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관련 이미지" id="128" name="Google Shape;12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9636" y="1426364"/>
            <a:ext cx="2855684" cy="226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8894" y="1397858"/>
            <a:ext cx="4845070" cy="21939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2"/>
          <p:cNvSpPr/>
          <p:nvPr/>
        </p:nvSpPr>
        <p:spPr>
          <a:xfrm>
            <a:off x="4076699" y="1866900"/>
            <a:ext cx="602685" cy="1773268"/>
          </a:xfrm>
          <a:prstGeom prst="rect">
            <a:avLst/>
          </a:prstGeom>
          <a:noFill/>
          <a:ln cap="flat" cmpd="sng" w="412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9383235" y="1778000"/>
            <a:ext cx="602685" cy="1773268"/>
          </a:xfrm>
          <a:prstGeom prst="rect">
            <a:avLst/>
          </a:prstGeom>
          <a:noFill/>
          <a:ln cap="flat" cmpd="sng" w="412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2"/>
          <p:cNvSpPr txBox="1"/>
          <p:nvPr/>
        </p:nvSpPr>
        <p:spPr>
          <a:xfrm>
            <a:off x="1071418" y="868217"/>
            <a:ext cx="2355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10대의 게임 트렌드</a:t>
            </a:r>
            <a:endParaRPr/>
          </a:p>
        </p:txBody>
      </p:sp>
      <p:cxnSp>
        <p:nvCxnSpPr>
          <p:cNvPr id="133" name="Google Shape;133;p12"/>
          <p:cNvCxnSpPr/>
          <p:nvPr/>
        </p:nvCxnSpPr>
        <p:spPr>
          <a:xfrm>
            <a:off x="1071418" y="1268327"/>
            <a:ext cx="2355132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istrator\Desktop\속성.png" id="595" name="Google Shape;595;p39"/>
          <p:cNvPicPr preferRelativeResize="0"/>
          <p:nvPr/>
        </p:nvPicPr>
        <p:blipFill rotWithShape="1">
          <a:blip r:embed="rId3">
            <a:alphaModFix/>
          </a:blip>
          <a:srcRect b="69211" l="3506" r="89852" t="22592"/>
          <a:stretch/>
        </p:blipFill>
        <p:spPr>
          <a:xfrm>
            <a:off x="3368558" y="1108322"/>
            <a:ext cx="1150195" cy="1419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속성.png" id="596" name="Google Shape;596;p39"/>
          <p:cNvPicPr preferRelativeResize="0"/>
          <p:nvPr/>
        </p:nvPicPr>
        <p:blipFill rotWithShape="1">
          <a:blip r:embed="rId4">
            <a:alphaModFix/>
          </a:blip>
          <a:srcRect b="69666" l="36667" r="57020" t="23799"/>
          <a:stretch/>
        </p:blipFill>
        <p:spPr>
          <a:xfrm>
            <a:off x="5089384" y="1108322"/>
            <a:ext cx="1383396" cy="14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속성.png" id="597" name="Google Shape;597;p39"/>
          <p:cNvPicPr preferRelativeResize="0"/>
          <p:nvPr/>
        </p:nvPicPr>
        <p:blipFill rotWithShape="1">
          <a:blip r:embed="rId4">
            <a:alphaModFix/>
          </a:blip>
          <a:srcRect b="69543" l="63113" r="29442" t="23181"/>
          <a:stretch/>
        </p:blipFill>
        <p:spPr>
          <a:xfrm>
            <a:off x="6972588" y="1075607"/>
            <a:ext cx="1465242" cy="1431942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9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스킬 컨셉 2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9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600" name="Google Shape;600;p39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601" name="Google Shape;601;p39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graphicFrame>
        <p:nvGraphicFramePr>
          <p:cNvPr id="602" name="Google Shape;602;p39"/>
          <p:cNvGraphicFramePr/>
          <p:nvPr/>
        </p:nvGraphicFramePr>
        <p:xfrm>
          <a:off x="1617466" y="2869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8128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(물, 불, 번개) 3요소를 활용해 퍼즐을 풀어서 다음 스테이지로 넘어가는 것이 주 목표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스토리는 스테이지로 구분되어 있고 그 스테이지는 던전으로 나뉘어진다.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한 스테이지의 던전을 모두 돌았을 경우 해당 스테이지의 보스와 전투를 하게 된다.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이때 속성별 기본공격도 있지만 지형과 아이템의 상호 작용으로 몬스터를 처치해야 한다.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전투 또한  유저는 세가지 속성 만 사용할 수 있다.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대신에 소비 아이템으로 속성과 시너지를 발휘 할 수 있는 아이템을 들고 다닐 수 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폭탄을 던지고 번개 또는 화염을 사용하면 폭파 데미지를 줄 수 있다.(대신 범위 안에 유저가 있을 경우 같이 피해를 받는다.)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</a:rPr>
                        <a:t>묘목에 물을 주는 것으로 다리를 연결하기도 하며 성장 시킨 나무를 불로 태우면서 공격 할 수도 있다.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0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아이템</a:t>
            </a:r>
            <a:b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컨셉 2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0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609" name="Google Shape;609;p40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610" name="Google Shape;610;p40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graphicFrame>
        <p:nvGraphicFramePr>
          <p:cNvPr id="611" name="Google Shape;611;p40"/>
          <p:cNvGraphicFramePr/>
          <p:nvPr/>
        </p:nvGraphicFramePr>
        <p:xfrm>
          <a:off x="1680356" y="11007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1725025"/>
                <a:gridCol w="7096650"/>
              </a:tblGrid>
              <a:tr h="152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시너지 아이템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일반 아이템과 속성 아이템의 조합으로 제작 가능하다.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시너지 아이템은 이름에서 알 수 있듯 캐릭터의 스킬과 시너지를 발휘 할 수 있어 하나뿐이던 캐릭터 스킬에 다양성을 부여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Ex&gt; 돌 + 번개속성 = 자석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08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일반 아이템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시너지 아이템을 만드는데 사용 또는 던전 요소와 상호작용하는데 필요한 아이템도 일반 아이템에 속한다.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08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속성 아이템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시너지 아이템을 만드는데 사용 되지만 주로 캐릭터의 속성을 강화하는데 사용한다.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pSp>
        <p:nvGrpSpPr>
          <p:cNvPr id="612" name="Google Shape;612;p40"/>
          <p:cNvGrpSpPr/>
          <p:nvPr/>
        </p:nvGrpSpPr>
        <p:grpSpPr>
          <a:xfrm rot="1244865">
            <a:off x="2356416" y="1775063"/>
            <a:ext cx="236091" cy="598897"/>
            <a:chOff x="4883663" y="2441595"/>
            <a:chExt cx="135900" cy="553994"/>
          </a:xfrm>
        </p:grpSpPr>
        <p:sp>
          <p:nvSpPr>
            <p:cNvPr id="613" name="Google Shape;613;p40"/>
            <p:cNvSpPr/>
            <p:nvPr/>
          </p:nvSpPr>
          <p:spPr>
            <a:xfrm flipH="1">
              <a:off x="4883833" y="2441595"/>
              <a:ext cx="135730" cy="553994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70C0"/>
                </a:gs>
              </a:gsLst>
              <a:lin ang="5400000" scaled="0"/>
            </a:gra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14" name="Google Shape;614;p40"/>
            <p:cNvCxnSpPr>
              <a:stCxn id="613" idx="1"/>
              <a:endCxn id="613" idx="3"/>
            </p:cNvCxnSpPr>
            <p:nvPr/>
          </p:nvCxnSpPr>
          <p:spPr>
            <a:xfrm rot="8920554">
              <a:off x="4882077" y="2681445"/>
              <a:ext cx="139071" cy="74295"/>
            </a:xfrm>
            <a:prstGeom prst="straightConnector1">
              <a:avLst/>
            </a:prstGeom>
            <a:noFill/>
            <a:ln cap="flat" cmpd="sng" w="9525">
              <a:solidFill>
                <a:srgbClr val="0C0C0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15" name="Google Shape;615;p40"/>
          <p:cNvSpPr/>
          <p:nvPr/>
        </p:nvSpPr>
        <p:spPr>
          <a:xfrm>
            <a:off x="2149715" y="3039026"/>
            <a:ext cx="649771" cy="598887"/>
          </a:xfrm>
          <a:prstGeom prst="ellipse">
            <a:avLst/>
          </a:prstGeom>
          <a:solidFill>
            <a:srgbClr val="833C0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돌</a:t>
            </a:r>
            <a:endParaRPr/>
          </a:p>
        </p:txBody>
      </p:sp>
      <p:sp>
        <p:nvSpPr>
          <p:cNvPr id="616" name="Google Shape;616;p40"/>
          <p:cNvSpPr/>
          <p:nvPr/>
        </p:nvSpPr>
        <p:spPr>
          <a:xfrm>
            <a:off x="3566124" y="2283648"/>
            <a:ext cx="203792" cy="165267"/>
          </a:xfrm>
          <a:prstGeom prst="ellipse">
            <a:avLst/>
          </a:prstGeom>
          <a:solidFill>
            <a:srgbClr val="833C0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40"/>
          <p:cNvGrpSpPr/>
          <p:nvPr/>
        </p:nvGrpSpPr>
        <p:grpSpPr>
          <a:xfrm>
            <a:off x="2117959" y="3943883"/>
            <a:ext cx="705435" cy="769249"/>
            <a:chOff x="2290234" y="3489220"/>
            <a:chExt cx="1196092" cy="1304292"/>
          </a:xfrm>
        </p:grpSpPr>
        <p:sp>
          <p:nvSpPr>
            <p:cNvPr id="618" name="Google Shape;618;p40"/>
            <p:cNvSpPr/>
            <p:nvPr/>
          </p:nvSpPr>
          <p:spPr>
            <a:xfrm>
              <a:off x="2375303" y="3700323"/>
              <a:ext cx="1025955" cy="1000079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:\Users\Administrator\Desktop\속성.png" id="619" name="Google Shape;619;p40"/>
            <p:cNvPicPr preferRelativeResize="0"/>
            <p:nvPr/>
          </p:nvPicPr>
          <p:blipFill rotWithShape="1">
            <a:blip r:embed="rId3">
              <a:alphaModFix/>
            </a:blip>
            <a:srcRect b="69211" l="3506" r="89852" t="22592"/>
            <a:stretch/>
          </p:blipFill>
          <p:spPr>
            <a:xfrm rot="1353371">
              <a:off x="2460147" y="3613031"/>
              <a:ext cx="856266" cy="10566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40"/>
          <p:cNvGrpSpPr/>
          <p:nvPr/>
        </p:nvGrpSpPr>
        <p:grpSpPr>
          <a:xfrm>
            <a:off x="4140978" y="2167208"/>
            <a:ext cx="201987" cy="328850"/>
            <a:chOff x="2290234" y="3489220"/>
            <a:chExt cx="1196092" cy="1304292"/>
          </a:xfrm>
        </p:grpSpPr>
        <p:sp>
          <p:nvSpPr>
            <p:cNvPr id="621" name="Google Shape;621;p40"/>
            <p:cNvSpPr/>
            <p:nvPr/>
          </p:nvSpPr>
          <p:spPr>
            <a:xfrm>
              <a:off x="2375303" y="3700323"/>
              <a:ext cx="1025955" cy="1000079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:\Users\Administrator\Desktop\속성.png" id="622" name="Google Shape;622;p40"/>
            <p:cNvPicPr preferRelativeResize="0"/>
            <p:nvPr/>
          </p:nvPicPr>
          <p:blipFill rotWithShape="1">
            <a:blip r:embed="rId3">
              <a:alphaModFix/>
            </a:blip>
            <a:srcRect b="69211" l="3506" r="89852" t="22592"/>
            <a:stretch/>
          </p:blipFill>
          <p:spPr>
            <a:xfrm rot="1353371">
              <a:off x="2460147" y="3613031"/>
              <a:ext cx="856266" cy="10566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40"/>
          <p:cNvGrpSpPr/>
          <p:nvPr/>
        </p:nvGrpSpPr>
        <p:grpSpPr>
          <a:xfrm rot="1244865">
            <a:off x="4751350" y="2267445"/>
            <a:ext cx="89792" cy="227777"/>
            <a:chOff x="4883663" y="2441595"/>
            <a:chExt cx="135900" cy="553994"/>
          </a:xfrm>
        </p:grpSpPr>
        <p:sp>
          <p:nvSpPr>
            <p:cNvPr id="624" name="Google Shape;624;p40"/>
            <p:cNvSpPr/>
            <p:nvPr/>
          </p:nvSpPr>
          <p:spPr>
            <a:xfrm flipH="1">
              <a:off x="4883833" y="2441595"/>
              <a:ext cx="135730" cy="553994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70C0"/>
                </a:gs>
              </a:gsLst>
              <a:lin ang="5400000" scaled="0"/>
            </a:gra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5" name="Google Shape;625;p40"/>
            <p:cNvCxnSpPr>
              <a:stCxn id="624" idx="1"/>
              <a:endCxn id="624" idx="3"/>
            </p:cNvCxnSpPr>
            <p:nvPr/>
          </p:nvCxnSpPr>
          <p:spPr>
            <a:xfrm rot="8920554">
              <a:off x="4882077" y="2681445"/>
              <a:ext cx="139071" cy="74295"/>
            </a:xfrm>
            <a:prstGeom prst="straightConnector1">
              <a:avLst/>
            </a:prstGeom>
            <a:noFill/>
            <a:ln cap="flat" cmpd="sng" w="9525">
              <a:solidFill>
                <a:srgbClr val="0C0C0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aphicFrame>
        <p:nvGraphicFramePr>
          <p:cNvPr id="626" name="Google Shape;626;p40"/>
          <p:cNvGraphicFramePr/>
          <p:nvPr/>
        </p:nvGraphicFramePr>
        <p:xfrm>
          <a:off x="1674891" y="48164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8827125"/>
              </a:tblGrid>
              <a:tr h="157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시너지 아이템을 사용해 전투를 이어 나가지만 어느 정도 육성이 되어야 원하는 시너지 아이템을 사용할 수 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또한 스킬 강화가 되어 있지 않다면 시너지 효과 또한 감소 한다.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퍼즐을 풀지만 몬스터를 사냥하는 것이 게임의 주 컨텐츠, 한정된 스킬과 다양한 아이템을 활용해 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다양한 방식으로 몬스터를 처치 하기도 하고 장애물을 넘기도 한다.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1"/>
          <p:cNvGrpSpPr/>
          <p:nvPr/>
        </p:nvGrpSpPr>
        <p:grpSpPr>
          <a:xfrm>
            <a:off x="1066877" y="1341932"/>
            <a:ext cx="4708771" cy="2648470"/>
            <a:chOff x="1306794" y="157212"/>
            <a:chExt cx="6999006" cy="3936623"/>
          </a:xfrm>
        </p:grpSpPr>
        <p:pic>
          <p:nvPicPr>
            <p:cNvPr descr="C:\Users\Administrator\Desktop\UI 테스트.png" id="632" name="Google Shape;632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33" name="Google Shape;633;p41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</p:grpSp>
      <p:grpSp>
        <p:nvGrpSpPr>
          <p:cNvPr id="634" name="Google Shape;634;p41"/>
          <p:cNvGrpSpPr/>
          <p:nvPr/>
        </p:nvGrpSpPr>
        <p:grpSpPr>
          <a:xfrm>
            <a:off x="3446699" y="1611865"/>
            <a:ext cx="1281678" cy="1931250"/>
            <a:chOff x="3446700" y="2185225"/>
            <a:chExt cx="1281678" cy="1931250"/>
          </a:xfrm>
        </p:grpSpPr>
        <p:sp>
          <p:nvSpPr>
            <p:cNvPr id="635" name="Google Shape;635;p41"/>
            <p:cNvSpPr/>
            <p:nvPr/>
          </p:nvSpPr>
          <p:spPr>
            <a:xfrm rot="10800000">
              <a:off x="3932853" y="2185225"/>
              <a:ext cx="492468" cy="378083"/>
            </a:xfrm>
            <a:prstGeom prst="triangle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3446700" y="3738392"/>
              <a:ext cx="492468" cy="378083"/>
            </a:xfrm>
            <a:prstGeom prst="triangle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4235910" y="3738392"/>
              <a:ext cx="492468" cy="378083"/>
            </a:xfrm>
            <a:prstGeom prst="triangle">
              <a:avLst>
                <a:gd fmla="val 50000" name="adj"/>
              </a:avLst>
            </a:prstGeom>
            <a:solidFill>
              <a:srgbClr val="FFFF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8" name="Google Shape;638;p41"/>
          <p:cNvSpPr/>
          <p:nvPr/>
        </p:nvSpPr>
        <p:spPr>
          <a:xfrm>
            <a:off x="5088257" y="2666167"/>
            <a:ext cx="492468" cy="68790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</p:txBody>
      </p:sp>
      <p:grpSp>
        <p:nvGrpSpPr>
          <p:cNvPr id="639" name="Google Shape;639;p41"/>
          <p:cNvGrpSpPr/>
          <p:nvPr/>
        </p:nvGrpSpPr>
        <p:grpSpPr>
          <a:xfrm>
            <a:off x="1886054" y="1800906"/>
            <a:ext cx="2169915" cy="563361"/>
            <a:chOff x="1905043" y="1858512"/>
            <a:chExt cx="2169915" cy="563361"/>
          </a:xfrm>
        </p:grpSpPr>
        <p:cxnSp>
          <p:nvCxnSpPr>
            <p:cNvPr id="640" name="Google Shape;640;p41"/>
            <p:cNvCxnSpPr>
              <a:endCxn id="635" idx="5"/>
            </p:cNvCxnSpPr>
            <p:nvPr/>
          </p:nvCxnSpPr>
          <p:spPr>
            <a:xfrm flipH="1" rot="10800000">
              <a:off x="3440158" y="1858512"/>
              <a:ext cx="634800" cy="354900"/>
            </a:xfrm>
            <a:prstGeom prst="straightConnector1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641" name="Google Shape;641;p41"/>
            <p:cNvSpPr txBox="1"/>
            <p:nvPr/>
          </p:nvSpPr>
          <p:spPr>
            <a:xfrm>
              <a:off x="1905043" y="2144874"/>
              <a:ext cx="13324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자성 블록 배치됨</a:t>
              </a:r>
              <a:endParaRPr/>
            </a:p>
          </p:txBody>
        </p:sp>
      </p:grpSp>
      <p:pic>
        <p:nvPicPr>
          <p:cNvPr descr="C:\Users\Administrator\Desktop\속성.png" id="642" name="Google Shape;642;p41"/>
          <p:cNvPicPr preferRelativeResize="0"/>
          <p:nvPr/>
        </p:nvPicPr>
        <p:blipFill rotWithShape="1">
          <a:blip r:embed="rId4">
            <a:alphaModFix/>
          </a:blip>
          <a:srcRect b="69211" l="3506" r="89852" t="22592"/>
          <a:stretch/>
        </p:blipFill>
        <p:spPr>
          <a:xfrm>
            <a:off x="4519090" y="2503073"/>
            <a:ext cx="634156" cy="78257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1"/>
          <p:cNvSpPr/>
          <p:nvPr/>
        </p:nvSpPr>
        <p:spPr>
          <a:xfrm>
            <a:off x="4584079" y="1961903"/>
            <a:ext cx="504178" cy="70426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</p:txBody>
      </p:sp>
      <p:sp>
        <p:nvSpPr>
          <p:cNvPr id="644" name="Google Shape;644;p41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전투 컨셉 2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1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646" name="Google Shape;646;p41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647" name="Google Shape;647;p41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pic>
        <p:nvPicPr>
          <p:cNvPr descr="C:\Users\Administrator\Desktop\pngtree-fairy-tales-andersens-fairytales-princess-prince-png-image_3954387.jpg" id="648" name="Google Shape;648;p41"/>
          <p:cNvPicPr preferRelativeResize="0"/>
          <p:nvPr/>
        </p:nvPicPr>
        <p:blipFill rotWithShape="1">
          <a:blip r:embed="rId5">
            <a:alphaModFix/>
          </a:blip>
          <a:srcRect b="17015" l="61936" r="19032" t="23815"/>
          <a:stretch/>
        </p:blipFill>
        <p:spPr>
          <a:xfrm>
            <a:off x="2330328" y="2808186"/>
            <a:ext cx="155112" cy="485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download.jpg" id="649" name="Google Shape;64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10658" y="2456278"/>
            <a:ext cx="465963" cy="832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41"/>
          <p:cNvCxnSpPr/>
          <p:nvPr/>
        </p:nvCxnSpPr>
        <p:spPr>
          <a:xfrm flipH="1" rot="10800000">
            <a:off x="2517851" y="2896592"/>
            <a:ext cx="1415001" cy="156891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grpSp>
        <p:nvGrpSpPr>
          <p:cNvPr id="651" name="Google Shape;651;p41"/>
          <p:cNvGrpSpPr/>
          <p:nvPr/>
        </p:nvGrpSpPr>
        <p:grpSpPr>
          <a:xfrm>
            <a:off x="3911770" y="2718795"/>
            <a:ext cx="92109" cy="375949"/>
            <a:chOff x="4883833" y="2441595"/>
            <a:chExt cx="135730" cy="553994"/>
          </a:xfrm>
        </p:grpSpPr>
        <p:sp>
          <p:nvSpPr>
            <p:cNvPr id="652" name="Google Shape;652;p41"/>
            <p:cNvSpPr/>
            <p:nvPr/>
          </p:nvSpPr>
          <p:spPr>
            <a:xfrm flipH="1">
              <a:off x="4883833" y="2441595"/>
              <a:ext cx="135730" cy="553994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70C0"/>
                </a:gs>
              </a:gsLst>
              <a:lin ang="5400000" scaled="0"/>
            </a:gra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3" name="Google Shape;653;p41"/>
            <p:cNvCxnSpPr>
              <a:stCxn id="652" idx="1"/>
              <a:endCxn id="652" idx="3"/>
            </p:cNvCxnSpPr>
            <p:nvPr/>
          </p:nvCxnSpPr>
          <p:spPr>
            <a:xfrm rot="10800000">
              <a:off x="4883963" y="2718592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rgbClr val="0C0C0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54" name="Google Shape;654;p41"/>
          <p:cNvGrpSpPr/>
          <p:nvPr/>
        </p:nvGrpSpPr>
        <p:grpSpPr>
          <a:xfrm>
            <a:off x="6180227" y="1341932"/>
            <a:ext cx="4794888" cy="2696907"/>
            <a:chOff x="1223021" y="157212"/>
            <a:chExt cx="7328623" cy="4122018"/>
          </a:xfrm>
        </p:grpSpPr>
        <p:pic>
          <p:nvPicPr>
            <p:cNvPr descr="C:\Users\Administrator\Desktop\UI 테스트.png" id="655" name="Google Shape;655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23021" y="157212"/>
              <a:ext cx="7328623" cy="4122018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56" name="Google Shape;656;p41"/>
            <p:cNvSpPr/>
            <p:nvPr/>
          </p:nvSpPr>
          <p:spPr>
            <a:xfrm>
              <a:off x="7370255" y="3021208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</p:grpSp>
      <p:sp>
        <p:nvSpPr>
          <p:cNvPr id="657" name="Google Shape;657;p41"/>
          <p:cNvSpPr/>
          <p:nvPr/>
        </p:nvSpPr>
        <p:spPr>
          <a:xfrm rot="10800000">
            <a:off x="9022168" y="1604439"/>
            <a:ext cx="478920" cy="367682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1"/>
          <p:cNvSpPr/>
          <p:nvPr/>
        </p:nvSpPr>
        <p:spPr>
          <a:xfrm>
            <a:off x="8549389" y="3114878"/>
            <a:ext cx="478920" cy="367682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1"/>
          <p:cNvSpPr/>
          <p:nvPr/>
        </p:nvSpPr>
        <p:spPr>
          <a:xfrm>
            <a:off x="9316888" y="3114878"/>
            <a:ext cx="478920" cy="367682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0" name="Google Shape;660;p41"/>
          <p:cNvCxnSpPr>
            <a:stCxn id="658" idx="5"/>
            <a:endCxn id="659" idx="1"/>
          </p:cNvCxnSpPr>
          <p:nvPr/>
        </p:nvCxnSpPr>
        <p:spPr>
          <a:xfrm>
            <a:off x="8908579" y="3298719"/>
            <a:ext cx="528000" cy="0"/>
          </a:xfrm>
          <a:prstGeom prst="straightConnector1">
            <a:avLst/>
          </a:prstGeom>
          <a:noFill/>
          <a:ln cap="flat" cmpd="sng" w="635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1" name="Google Shape;661;p41"/>
          <p:cNvCxnSpPr/>
          <p:nvPr/>
        </p:nvCxnSpPr>
        <p:spPr>
          <a:xfrm>
            <a:off x="8908578" y="3310999"/>
            <a:ext cx="528039" cy="0"/>
          </a:xfrm>
          <a:prstGeom prst="straightConnector1">
            <a:avLst/>
          </a:prstGeom>
          <a:noFill/>
          <a:ln cap="flat" cmpd="sng" w="635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62" name="Google Shape;662;p41"/>
          <p:cNvGrpSpPr/>
          <p:nvPr/>
        </p:nvGrpSpPr>
        <p:grpSpPr>
          <a:xfrm>
            <a:off x="7684195" y="1788280"/>
            <a:ext cx="1872153" cy="1522720"/>
            <a:chOff x="7721777" y="182629"/>
            <a:chExt cx="1872153" cy="1522720"/>
          </a:xfrm>
        </p:grpSpPr>
        <p:cxnSp>
          <p:nvCxnSpPr>
            <p:cNvPr id="663" name="Google Shape;663;p41"/>
            <p:cNvCxnSpPr/>
            <p:nvPr/>
          </p:nvCxnSpPr>
          <p:spPr>
            <a:xfrm>
              <a:off x="9299210" y="182629"/>
              <a:ext cx="294720" cy="1522719"/>
            </a:xfrm>
            <a:prstGeom prst="straightConnector1">
              <a:avLst/>
            </a:prstGeom>
            <a:noFill/>
            <a:ln cap="flat" cmpd="sng" w="63500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4" name="Google Shape;664;p41"/>
            <p:cNvCxnSpPr/>
            <p:nvPr/>
          </p:nvCxnSpPr>
          <p:spPr>
            <a:xfrm flipH="1" rot="10800000">
              <a:off x="8826430" y="182629"/>
              <a:ext cx="472780" cy="1522719"/>
            </a:xfrm>
            <a:prstGeom prst="straightConnector1">
              <a:avLst/>
            </a:prstGeom>
            <a:noFill/>
            <a:ln cap="flat" cmpd="sng" w="63500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5" name="Google Shape;665;p41"/>
            <p:cNvCxnSpPr/>
            <p:nvPr/>
          </p:nvCxnSpPr>
          <p:spPr>
            <a:xfrm>
              <a:off x="7721777" y="1375715"/>
              <a:ext cx="1000274" cy="329634"/>
            </a:xfrm>
            <a:prstGeom prst="straightConnector1">
              <a:avLst/>
            </a:prstGeom>
            <a:noFill/>
            <a:ln cap="flat" cmpd="sng" w="63500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C:\Users\Administrator\Desktop\손가락.png" id="666" name="Google Shape;666;p41"/>
          <p:cNvPicPr preferRelativeResize="0"/>
          <p:nvPr/>
        </p:nvPicPr>
        <p:blipFill rotWithShape="1">
          <a:blip r:embed="rId8">
            <a:alphaModFix/>
          </a:blip>
          <a:srcRect b="11977" l="46011" r="34659" t="36298"/>
          <a:stretch/>
        </p:blipFill>
        <p:spPr>
          <a:xfrm rot="7256536">
            <a:off x="7207956" y="2514581"/>
            <a:ext cx="588293" cy="735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download.jpg" id="667" name="Google Shape;66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70620" y="2465809"/>
            <a:ext cx="465963" cy="8329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41"/>
          <p:cNvGrpSpPr/>
          <p:nvPr/>
        </p:nvGrpSpPr>
        <p:grpSpPr>
          <a:xfrm>
            <a:off x="8971732" y="2728326"/>
            <a:ext cx="92109" cy="375949"/>
            <a:chOff x="4883833" y="2441595"/>
            <a:chExt cx="135730" cy="553994"/>
          </a:xfrm>
        </p:grpSpPr>
        <p:sp>
          <p:nvSpPr>
            <p:cNvPr id="669" name="Google Shape;669;p41"/>
            <p:cNvSpPr/>
            <p:nvPr/>
          </p:nvSpPr>
          <p:spPr>
            <a:xfrm flipH="1">
              <a:off x="4883833" y="2441595"/>
              <a:ext cx="135730" cy="553994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70C0"/>
                </a:gs>
              </a:gsLst>
              <a:lin ang="5400000" scaled="0"/>
            </a:gra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0" name="Google Shape;670;p41"/>
            <p:cNvCxnSpPr>
              <a:stCxn id="669" idx="1"/>
              <a:endCxn id="669" idx="3"/>
            </p:cNvCxnSpPr>
            <p:nvPr/>
          </p:nvCxnSpPr>
          <p:spPr>
            <a:xfrm rot="10800000">
              <a:off x="4883963" y="2718592"/>
              <a:ext cx="135600" cy="0"/>
            </a:xfrm>
            <a:prstGeom prst="straightConnector1">
              <a:avLst/>
            </a:prstGeom>
            <a:noFill/>
            <a:ln cap="flat" cmpd="sng" w="9525">
              <a:solidFill>
                <a:srgbClr val="0C0C0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C:\Users\Administrator\Desktop\pngtree-fairy-tales-andersens-fairytales-princess-prince-png-image_3954387.jpg" id="671" name="Google Shape;671;p41"/>
          <p:cNvPicPr preferRelativeResize="0"/>
          <p:nvPr/>
        </p:nvPicPr>
        <p:blipFill rotWithShape="1">
          <a:blip r:embed="rId5">
            <a:alphaModFix/>
          </a:blip>
          <a:srcRect b="17015" l="61936" r="19032" t="23815"/>
          <a:stretch/>
        </p:blipFill>
        <p:spPr>
          <a:xfrm>
            <a:off x="7502104" y="2825548"/>
            <a:ext cx="155112" cy="485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41"/>
          <p:cNvGrpSpPr/>
          <p:nvPr/>
        </p:nvGrpSpPr>
        <p:grpSpPr>
          <a:xfrm>
            <a:off x="8483967" y="1957164"/>
            <a:ext cx="1404895" cy="1563779"/>
            <a:chOff x="8821552" y="3513980"/>
            <a:chExt cx="1404895" cy="1563779"/>
          </a:xfrm>
        </p:grpSpPr>
        <p:pic>
          <p:nvPicPr>
            <p:cNvPr descr="C:\Users\Administrator\Desktop\속성.png" id="673" name="Google Shape;673;p41"/>
            <p:cNvPicPr preferRelativeResize="0"/>
            <p:nvPr/>
          </p:nvPicPr>
          <p:blipFill rotWithShape="1">
            <a:blip r:embed="rId4">
              <a:alphaModFix/>
            </a:blip>
            <a:srcRect b="69211" l="3506" r="89852" t="22592"/>
            <a:stretch/>
          </p:blipFill>
          <p:spPr>
            <a:xfrm rot="-5400000">
              <a:off x="9272556" y="3845799"/>
              <a:ext cx="642748" cy="793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dministrator\Desktop\속성.png" id="674" name="Google Shape;674;p41"/>
            <p:cNvPicPr preferRelativeResize="0"/>
            <p:nvPr/>
          </p:nvPicPr>
          <p:blipFill rotWithShape="1">
            <a:blip r:embed="rId4">
              <a:alphaModFix/>
            </a:blip>
            <a:srcRect b="69211" l="3506" r="89852" t="22592"/>
            <a:stretch/>
          </p:blipFill>
          <p:spPr>
            <a:xfrm rot="-1371665">
              <a:off x="9217296" y="3607681"/>
              <a:ext cx="642748" cy="793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dministrator\Desktop\속성.png" id="675" name="Google Shape;675;p41"/>
            <p:cNvPicPr preferRelativeResize="0"/>
            <p:nvPr/>
          </p:nvPicPr>
          <p:blipFill rotWithShape="1">
            <a:blip r:embed="rId4">
              <a:alphaModFix/>
            </a:blip>
            <a:srcRect b="69211" l="3506" r="89852" t="22592"/>
            <a:stretch/>
          </p:blipFill>
          <p:spPr>
            <a:xfrm rot="-5400000">
              <a:off x="9172737" y="4359796"/>
              <a:ext cx="642748" cy="793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dministrator\Desktop\속성.png" id="676" name="Google Shape;676;p41"/>
            <p:cNvPicPr preferRelativeResize="0"/>
            <p:nvPr/>
          </p:nvPicPr>
          <p:blipFill rotWithShape="1">
            <a:blip r:embed="rId4">
              <a:alphaModFix/>
            </a:blip>
            <a:srcRect b="69211" l="3506" r="89852" t="22592"/>
            <a:stretch/>
          </p:blipFill>
          <p:spPr>
            <a:xfrm rot="1353371">
              <a:off x="9456155" y="3899494"/>
              <a:ext cx="642748" cy="793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dministrator\Desktop\속성.png" id="677" name="Google Shape;677;p41"/>
            <p:cNvPicPr preferRelativeResize="0"/>
            <p:nvPr/>
          </p:nvPicPr>
          <p:blipFill rotWithShape="1">
            <a:blip r:embed="rId4">
              <a:alphaModFix/>
            </a:blip>
            <a:srcRect b="69211" l="3506" r="89852" t="22592"/>
            <a:stretch/>
          </p:blipFill>
          <p:spPr>
            <a:xfrm rot="1353371">
              <a:off x="9033096" y="4060581"/>
              <a:ext cx="642748" cy="793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dministrator\Desktop\속성.png" id="678" name="Google Shape;678;p41"/>
            <p:cNvPicPr preferRelativeResize="0"/>
            <p:nvPr/>
          </p:nvPicPr>
          <p:blipFill rotWithShape="1">
            <a:blip r:embed="rId4">
              <a:alphaModFix/>
            </a:blip>
            <a:srcRect b="69211" l="3506" r="89852" t="22592"/>
            <a:stretch/>
          </p:blipFill>
          <p:spPr>
            <a:xfrm rot="1353371">
              <a:off x="9390333" y="4163569"/>
              <a:ext cx="642748" cy="793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dministrator\Desktop\속성.png" id="679" name="Google Shape;679;p41"/>
            <p:cNvPicPr preferRelativeResize="0"/>
            <p:nvPr/>
          </p:nvPicPr>
          <p:blipFill rotWithShape="1">
            <a:blip r:embed="rId4">
              <a:alphaModFix/>
            </a:blip>
            <a:srcRect b="69211" l="3506" r="89852" t="22592"/>
            <a:stretch/>
          </p:blipFill>
          <p:spPr>
            <a:xfrm rot="-1371665">
              <a:off x="8950382" y="3674042"/>
              <a:ext cx="642748" cy="793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dministrator\Desktop\속성.png" id="680" name="Google Shape;680;p41"/>
            <p:cNvPicPr preferRelativeResize="0"/>
            <p:nvPr/>
          </p:nvPicPr>
          <p:blipFill rotWithShape="1">
            <a:blip r:embed="rId4">
              <a:alphaModFix/>
            </a:blip>
            <a:srcRect b="69211" l="3506" r="89852" t="22592"/>
            <a:stretch/>
          </p:blipFill>
          <p:spPr>
            <a:xfrm rot="-1371665">
              <a:off x="9055080" y="3904296"/>
              <a:ext cx="642748" cy="793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dministrator\Desktop\속성.png" id="681" name="Google Shape;681;p41"/>
            <p:cNvPicPr preferRelativeResize="0"/>
            <p:nvPr/>
          </p:nvPicPr>
          <p:blipFill rotWithShape="1">
            <a:blip r:embed="rId4">
              <a:alphaModFix/>
            </a:blip>
            <a:srcRect b="69211" l="3506" r="89852" t="22592"/>
            <a:stretch/>
          </p:blipFill>
          <p:spPr>
            <a:xfrm rot="-5400000">
              <a:off x="9176638" y="4041261"/>
              <a:ext cx="642748" cy="793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2" name="Google Shape;682;p41"/>
          <p:cNvSpPr txBox="1"/>
          <p:nvPr/>
        </p:nvSpPr>
        <p:spPr>
          <a:xfrm>
            <a:off x="9663868" y="2210538"/>
            <a:ext cx="11432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자석이 있다면</a:t>
            </a:r>
            <a:endParaRPr/>
          </a:p>
        </p:txBody>
      </p:sp>
      <p:sp>
        <p:nvSpPr>
          <p:cNvPr id="683" name="Google Shape;683;p41"/>
          <p:cNvSpPr txBox="1"/>
          <p:nvPr/>
        </p:nvSpPr>
        <p:spPr>
          <a:xfrm>
            <a:off x="9857530" y="2540464"/>
            <a:ext cx="9893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감전 데미지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4" name="Google Shape;684;p41"/>
          <p:cNvGraphicFramePr/>
          <p:nvPr/>
        </p:nvGraphicFramePr>
        <p:xfrm>
          <a:off x="1886054" y="44678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8128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기본 속성을 지형과 상호작용 하는 것으로 몬스터를 공격하기도 할 수 있다.(지형과 상호작용 시 성능이 상승한다.)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이때 자석이란 상호 작용을 위해 추가된 아이템을 의미한다.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스킬과 지형과 상호작용 뿐만 아니라 아이템과 상호작용도 고려해야 한다.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자석과 같은 시너지 아이템을 활용해 지형과 시너지 아아템, 기본 속성을 적절히 조합해 눈 앞에 퍼즐과 몬스터를 해결하는 가는 과정에서 즐거움을 줄 수 있도록 구상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42"/>
          <p:cNvGrpSpPr/>
          <p:nvPr/>
        </p:nvGrpSpPr>
        <p:grpSpPr>
          <a:xfrm>
            <a:off x="6581246" y="1793995"/>
            <a:ext cx="5004223" cy="2814648"/>
            <a:chOff x="1306794" y="157212"/>
            <a:chExt cx="6999006" cy="3936623"/>
          </a:xfrm>
        </p:grpSpPr>
        <p:pic>
          <p:nvPicPr>
            <p:cNvPr descr="C:\Users\Administrator\Desktop\UI 테스트.png" id="690" name="Google Shape;690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42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</p:grpSp>
      <p:sp>
        <p:nvSpPr>
          <p:cNvPr id="692" name="Google Shape;692;p42"/>
          <p:cNvSpPr txBox="1"/>
          <p:nvPr/>
        </p:nvSpPr>
        <p:spPr>
          <a:xfrm>
            <a:off x="8889944" y="3049982"/>
            <a:ext cx="9428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활동 보상</a:t>
            </a:r>
            <a:endParaRPr/>
          </a:p>
        </p:txBody>
      </p:sp>
      <p:pic>
        <p:nvPicPr>
          <p:cNvPr descr="C:\Users\Administrator\Desktop\images.jpg" id="693" name="Google Shape;69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9644" y="3198525"/>
            <a:ext cx="868357" cy="868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42"/>
          <p:cNvGrpSpPr/>
          <p:nvPr/>
        </p:nvGrpSpPr>
        <p:grpSpPr>
          <a:xfrm>
            <a:off x="606528" y="1802552"/>
            <a:ext cx="5091644" cy="2863818"/>
            <a:chOff x="581686" y="391526"/>
            <a:chExt cx="7103781" cy="3995554"/>
          </a:xfrm>
        </p:grpSpPr>
        <p:grpSp>
          <p:nvGrpSpPr>
            <p:cNvPr id="695" name="Google Shape;695;p42"/>
            <p:cNvGrpSpPr/>
            <p:nvPr/>
          </p:nvGrpSpPr>
          <p:grpSpPr>
            <a:xfrm>
              <a:off x="581686" y="391526"/>
              <a:ext cx="7103781" cy="3995554"/>
              <a:chOff x="1306794" y="157212"/>
              <a:chExt cx="6999006" cy="3936623"/>
            </a:xfrm>
          </p:grpSpPr>
          <p:pic>
            <p:nvPicPr>
              <p:cNvPr descr="C:\Users\Administrator\Desktop\UI 테스트.png" id="696" name="Google Shape;696;p4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306794" y="157212"/>
                <a:ext cx="6999006" cy="39366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7" name="Google Shape;697;p42"/>
              <p:cNvSpPr/>
              <p:nvPr/>
            </p:nvSpPr>
            <p:spPr>
              <a:xfrm>
                <a:off x="7029450" y="2867025"/>
                <a:ext cx="1123950" cy="1123950"/>
              </a:xfrm>
              <a:prstGeom prst="ellipse">
                <a:avLst/>
              </a:prstGeom>
              <a:solidFill>
                <a:srgbClr val="AEABAB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스킬</a:t>
                </a:r>
                <a:endParaRPr/>
              </a:p>
            </p:txBody>
          </p:sp>
        </p:grpSp>
        <p:sp>
          <p:nvSpPr>
            <p:cNvPr id="698" name="Google Shape;698;p42"/>
            <p:cNvSpPr/>
            <p:nvPr/>
          </p:nvSpPr>
          <p:spPr>
            <a:xfrm>
              <a:off x="3257550" y="1104900"/>
              <a:ext cx="2628900" cy="2212491"/>
            </a:xfrm>
            <a:prstGeom prst="rect">
              <a:avLst/>
            </a:prstGeom>
            <a:solidFill>
              <a:srgbClr val="833C0B"/>
            </a:solidFill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가시덩쿨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(장애물)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9" name="Google Shape;699;p42"/>
          <p:cNvSpPr/>
          <p:nvPr/>
        </p:nvSpPr>
        <p:spPr>
          <a:xfrm>
            <a:off x="4801792" y="3075817"/>
            <a:ext cx="753371" cy="81765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</p:txBody>
      </p:sp>
      <p:pic>
        <p:nvPicPr>
          <p:cNvPr descr="C:\Users\Administrator\Desktop\속성.png" id="700" name="Google Shape;700;p42"/>
          <p:cNvPicPr preferRelativeResize="0"/>
          <p:nvPr/>
        </p:nvPicPr>
        <p:blipFill rotWithShape="1">
          <a:blip r:embed="rId6">
            <a:alphaModFix/>
          </a:blip>
          <a:srcRect b="70260" l="63508" r="29490" t="23007"/>
          <a:stretch/>
        </p:blipFill>
        <p:spPr>
          <a:xfrm>
            <a:off x="4408724" y="3469385"/>
            <a:ext cx="477641" cy="45927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2"/>
          <p:cNvSpPr/>
          <p:nvPr/>
        </p:nvSpPr>
        <p:spPr>
          <a:xfrm>
            <a:off x="8466245" y="2296528"/>
            <a:ext cx="1851915" cy="1558578"/>
          </a:xfrm>
          <a:prstGeom prst="rect">
            <a:avLst/>
          </a:prstGeom>
          <a:solidFill>
            <a:srgbClr val="833C0B"/>
          </a:solidFill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가시덩쿨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(장애물)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2"/>
          <p:cNvSpPr/>
          <p:nvPr/>
        </p:nvSpPr>
        <p:spPr>
          <a:xfrm rot="2140373">
            <a:off x="4659917" y="2852398"/>
            <a:ext cx="642978" cy="69784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</p:txBody>
      </p:sp>
      <p:sp>
        <p:nvSpPr>
          <p:cNvPr id="703" name="Google Shape;703;p42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진행 컨셉 2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2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705" name="Google Shape;705;p42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706" name="Google Shape;706;p42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sp>
        <p:nvSpPr>
          <p:cNvPr id="707" name="Google Shape;707;p42"/>
          <p:cNvSpPr txBox="1"/>
          <p:nvPr/>
        </p:nvSpPr>
        <p:spPr>
          <a:xfrm>
            <a:off x="1442321" y="5194893"/>
            <a:ext cx="1011046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어드벤처 게임요소를 통해 스킬과 지형 구조물과 상호작용을 하고 숨겨진 곳에 있는 보물을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찾는 것이 주 목적인 플레이 방법이다.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목재의 장애물에 기름을 부어 불 속성과 시너지를 일으켜 장애물을 제거하는 방식으로 길은 만든다.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덤으로 위와 같은 방식으로 플레이시 일정 확률로 보물이 숨겨져 있을 수 있어 유저의 입장에서는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적극적으로 장애물을 파괴하는 플레이 방식을 취하게 될 것이다.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pngtree-fairy-tales-andersens-fairytales-princess-prince-png-image_3954387.jpg" id="708" name="Google Shape;708;p42"/>
          <p:cNvPicPr preferRelativeResize="0"/>
          <p:nvPr/>
        </p:nvPicPr>
        <p:blipFill rotWithShape="1">
          <a:blip r:embed="rId7">
            <a:alphaModFix/>
          </a:blip>
          <a:srcRect b="17015" l="61936" r="19032" t="23815"/>
          <a:stretch/>
        </p:blipFill>
        <p:spPr>
          <a:xfrm>
            <a:off x="1796173" y="3397525"/>
            <a:ext cx="155112" cy="485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pngtree-fairy-tales-andersens-fairytales-princess-prince-png-image_3954387.jpg" id="709" name="Google Shape;709;p42"/>
          <p:cNvPicPr preferRelativeResize="0"/>
          <p:nvPr/>
        </p:nvPicPr>
        <p:blipFill rotWithShape="1">
          <a:blip r:embed="rId7">
            <a:alphaModFix/>
          </a:blip>
          <a:srcRect b="17015" l="61936" r="19032" t="23815"/>
          <a:stretch/>
        </p:blipFill>
        <p:spPr>
          <a:xfrm>
            <a:off x="7798620" y="3397525"/>
            <a:ext cx="155112" cy="485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2"/>
          <p:cNvSpPr/>
          <p:nvPr/>
        </p:nvSpPr>
        <p:spPr>
          <a:xfrm>
            <a:off x="2141895" y="2181757"/>
            <a:ext cx="2627757" cy="1788119"/>
          </a:xfrm>
          <a:prstGeom prst="ellipse">
            <a:avLst/>
          </a:prstGeom>
          <a:noFill/>
          <a:ln cap="flat" cmpd="sng" w="889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손가락.png" id="711" name="Google Shape;711;p42"/>
          <p:cNvPicPr preferRelativeResize="0"/>
          <p:nvPr/>
        </p:nvPicPr>
        <p:blipFill rotWithShape="1">
          <a:blip r:embed="rId8">
            <a:alphaModFix/>
          </a:blip>
          <a:srcRect b="11977" l="46011" r="34659" t="36298"/>
          <a:stretch/>
        </p:blipFill>
        <p:spPr>
          <a:xfrm>
            <a:off x="3444031" y="3886986"/>
            <a:ext cx="690043" cy="862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Olive-Oil-Bottle-PNG-Image-500x810.png" id="712" name="Google Shape;712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73729" y="2886918"/>
            <a:ext cx="429065" cy="695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Olive-Oil-Bottle-PNG-Image-500x810.png" id="713" name="Google Shape;713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66245" y="2702440"/>
            <a:ext cx="429065" cy="695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42"/>
          <p:cNvGrpSpPr/>
          <p:nvPr/>
        </p:nvGrpSpPr>
        <p:grpSpPr>
          <a:xfrm>
            <a:off x="8466245" y="2383925"/>
            <a:ext cx="2001831" cy="1383784"/>
            <a:chOff x="8306015" y="2439226"/>
            <a:chExt cx="2001831" cy="1383784"/>
          </a:xfrm>
        </p:grpSpPr>
        <p:sp>
          <p:nvSpPr>
            <p:cNvPr id="715" name="Google Shape;715;p42"/>
            <p:cNvSpPr/>
            <p:nvPr/>
          </p:nvSpPr>
          <p:spPr>
            <a:xfrm>
              <a:off x="8306420" y="2439226"/>
              <a:ext cx="435662" cy="464761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8524250" y="2439226"/>
              <a:ext cx="435662" cy="464761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8734852" y="2439226"/>
              <a:ext cx="435662" cy="464761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8994642" y="2439226"/>
              <a:ext cx="435662" cy="464761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9423075" y="2439226"/>
              <a:ext cx="435662" cy="464761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0" name="Google Shape;720;p42"/>
            <p:cNvGrpSpPr/>
            <p:nvPr/>
          </p:nvGrpSpPr>
          <p:grpSpPr>
            <a:xfrm rot="10800000">
              <a:off x="8306015" y="2605925"/>
              <a:ext cx="2001426" cy="464761"/>
              <a:chOff x="3257001" y="2579285"/>
              <a:chExt cx="2712982" cy="629995"/>
            </a:xfrm>
          </p:grpSpPr>
          <p:sp>
            <p:nvSpPr>
              <p:cNvPr id="721" name="Google Shape;721;p42"/>
              <p:cNvSpPr/>
              <p:nvPr/>
            </p:nvSpPr>
            <p:spPr>
              <a:xfrm rot="10800000">
                <a:off x="3257001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42"/>
              <p:cNvSpPr/>
              <p:nvPr/>
            </p:nvSpPr>
            <p:spPr>
              <a:xfrm rot="10800000">
                <a:off x="3837752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42"/>
              <p:cNvSpPr/>
              <p:nvPr/>
            </p:nvSpPr>
            <p:spPr>
              <a:xfrm rot="10800000">
                <a:off x="3552276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42"/>
              <p:cNvSpPr/>
              <p:nvPr/>
            </p:nvSpPr>
            <p:spPr>
              <a:xfrm rot="10800000">
                <a:off x="4133027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42"/>
              <p:cNvSpPr/>
              <p:nvPr/>
            </p:nvSpPr>
            <p:spPr>
              <a:xfrm rot="10800000">
                <a:off x="4513754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42"/>
              <p:cNvSpPr/>
              <p:nvPr/>
            </p:nvSpPr>
            <p:spPr>
              <a:xfrm rot="10800000">
                <a:off x="5094505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42"/>
              <p:cNvSpPr/>
              <p:nvPr/>
            </p:nvSpPr>
            <p:spPr>
              <a:xfrm rot="10800000">
                <a:off x="4798682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42"/>
              <p:cNvSpPr/>
              <p:nvPr/>
            </p:nvSpPr>
            <p:spPr>
              <a:xfrm rot="10800000">
                <a:off x="5379433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42"/>
            <p:cNvGrpSpPr/>
            <p:nvPr/>
          </p:nvGrpSpPr>
          <p:grpSpPr>
            <a:xfrm>
              <a:off x="8306420" y="3358249"/>
              <a:ext cx="2001426" cy="464761"/>
              <a:chOff x="3257001" y="2579285"/>
              <a:chExt cx="2712982" cy="629995"/>
            </a:xfrm>
          </p:grpSpPr>
          <p:sp>
            <p:nvSpPr>
              <p:cNvPr id="730" name="Google Shape;730;p42"/>
              <p:cNvSpPr/>
              <p:nvPr/>
            </p:nvSpPr>
            <p:spPr>
              <a:xfrm rot="10800000">
                <a:off x="3257001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42"/>
              <p:cNvSpPr/>
              <p:nvPr/>
            </p:nvSpPr>
            <p:spPr>
              <a:xfrm rot="10800000">
                <a:off x="3837752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42"/>
              <p:cNvSpPr/>
              <p:nvPr/>
            </p:nvSpPr>
            <p:spPr>
              <a:xfrm rot="10800000">
                <a:off x="3552276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42"/>
              <p:cNvSpPr/>
              <p:nvPr/>
            </p:nvSpPr>
            <p:spPr>
              <a:xfrm rot="10800000">
                <a:off x="4133027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42"/>
              <p:cNvSpPr/>
              <p:nvPr/>
            </p:nvSpPr>
            <p:spPr>
              <a:xfrm rot="10800000">
                <a:off x="4513754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42"/>
              <p:cNvSpPr/>
              <p:nvPr/>
            </p:nvSpPr>
            <p:spPr>
              <a:xfrm rot="10800000">
                <a:off x="5094505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42"/>
              <p:cNvSpPr/>
              <p:nvPr/>
            </p:nvSpPr>
            <p:spPr>
              <a:xfrm rot="10800000">
                <a:off x="4798682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42"/>
              <p:cNvSpPr/>
              <p:nvPr/>
            </p:nvSpPr>
            <p:spPr>
              <a:xfrm rot="10800000">
                <a:off x="5379433" y="2579285"/>
                <a:ext cx="590550" cy="629995"/>
              </a:xfrm>
              <a:prstGeom prst="triangle">
                <a:avLst>
                  <a:gd fmla="val 500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8" name="Google Shape;738;p42"/>
            <p:cNvSpPr/>
            <p:nvPr/>
          </p:nvSpPr>
          <p:spPr>
            <a:xfrm>
              <a:off x="8306420" y="2838305"/>
              <a:ext cx="1939397" cy="54965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스킬과 지형의 </a:t>
              </a:r>
              <a:b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상호작용</a:t>
              </a:r>
              <a:b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불+목재 + 기름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3"/>
          <p:cNvSpPr/>
          <p:nvPr/>
        </p:nvSpPr>
        <p:spPr>
          <a:xfrm>
            <a:off x="7598" y="546265"/>
            <a:ext cx="1183639" cy="68691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그래픽</a:t>
            </a:r>
            <a:b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컨셉 2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43"/>
          <p:cNvSpPr txBox="1"/>
          <p:nvPr>
            <p:ph idx="1" type="body"/>
          </p:nvPr>
        </p:nvSpPr>
        <p:spPr>
          <a:xfrm>
            <a:off x="838200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간략 분석</a:t>
            </a:r>
            <a:endParaRPr/>
          </a:p>
        </p:txBody>
      </p:sp>
      <p:sp>
        <p:nvSpPr>
          <p:cNvPr id="745" name="Google Shape;745;p43"/>
          <p:cNvSpPr txBox="1"/>
          <p:nvPr>
            <p:ph idx="2" type="body"/>
          </p:nvPr>
        </p:nvSpPr>
        <p:spPr>
          <a:xfrm>
            <a:off x="3019424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게임 소개</a:t>
            </a:r>
            <a:endParaRPr/>
          </a:p>
        </p:txBody>
      </p:sp>
      <p:sp>
        <p:nvSpPr>
          <p:cNvPr id="746" name="Google Shape;746;p43"/>
          <p:cNvSpPr txBox="1"/>
          <p:nvPr>
            <p:ph idx="3" type="body"/>
          </p:nvPr>
        </p:nvSpPr>
        <p:spPr>
          <a:xfrm>
            <a:off x="5200649" y="183142"/>
            <a:ext cx="1790701" cy="29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컨텐츠</a:t>
            </a:r>
            <a:endParaRPr/>
          </a:p>
        </p:txBody>
      </p:sp>
      <p:sp>
        <p:nvSpPr>
          <p:cNvPr id="747" name="Google Shape;747;p43"/>
          <p:cNvSpPr txBox="1"/>
          <p:nvPr/>
        </p:nvSpPr>
        <p:spPr>
          <a:xfrm>
            <a:off x="4180168" y="2004162"/>
            <a:ext cx="7819769" cy="102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 기획하고 있는 게임이 지향하는 그래픽과 UI연출, 분위기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인-게임 그래픽은 도트이지만 게임 외적으로 캐릭터를 일러스트로 디자인(캐릭터 상품화 가능)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 캐릭터 이지만 유저에게 확실하게 보이는 액션</a:t>
            </a:r>
            <a:endParaRPr/>
          </a:p>
        </p:txBody>
      </p:sp>
      <p:pic>
        <p:nvPicPr>
          <p:cNvPr id="748" name="Google Shape;7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3" y="1554084"/>
            <a:ext cx="3281103" cy="1874916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3"/>
          <p:cNvSpPr txBox="1"/>
          <p:nvPr/>
        </p:nvSpPr>
        <p:spPr>
          <a:xfrm>
            <a:off x="960241" y="1210718"/>
            <a:ext cx="23150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&lt;크루세이더 퀘스트&gt;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43"/>
          <p:cNvSpPr txBox="1"/>
          <p:nvPr/>
        </p:nvSpPr>
        <p:spPr>
          <a:xfrm>
            <a:off x="800516" y="3827148"/>
            <a:ext cx="36567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&lt;2D 횔스크롤 어드벤처 게임 장르&gt;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건물, 실외, 물, 대형이(가) 표시된 사진&#10;&#10;자동 생성된 설명" id="751" name="Google Shape;75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2785" y="4166000"/>
            <a:ext cx="2412437" cy="209662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3"/>
          <p:cNvSpPr txBox="1"/>
          <p:nvPr/>
        </p:nvSpPr>
        <p:spPr>
          <a:xfrm>
            <a:off x="4180168" y="4599996"/>
            <a:ext cx="7641836" cy="70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맵 디자인 면에 왼쪽에 보이는 것 처럼 디자인 하되 아이디어에 어울리는 분위기로 수정한다.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‘헨젤과 그래텔’ 을 다음 처럼 디자인 해 보는 도 좋을 것 같다.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4"/>
          <p:cNvSpPr/>
          <p:nvPr/>
        </p:nvSpPr>
        <p:spPr>
          <a:xfrm>
            <a:off x="293477" y="750498"/>
            <a:ext cx="1700785" cy="1043497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자료 출처</a:t>
            </a:r>
            <a:endParaRPr/>
          </a:p>
        </p:txBody>
      </p:sp>
      <p:sp>
        <p:nvSpPr>
          <p:cNvPr id="758" name="Google Shape;758;p44"/>
          <p:cNvSpPr txBox="1"/>
          <p:nvPr/>
        </p:nvSpPr>
        <p:spPr>
          <a:xfrm>
            <a:off x="293477" y="1793995"/>
            <a:ext cx="714471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https://m.post.naver.com/viewer/postView.nhn?volumeNo=24425930&amp;memberNo=11255530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&lt;네이버 포스트 : 모바일 MMORPG의 범람2 (‘젠가＇ 처럼, 한 번에 무너질 수 있다)&gt;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https://www.edaily.co.kr/news/read?newsId=01102086609532592&amp;mediaCodeNo=257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&lt;이데일리 : 모바일 게임 100억원 시대..블록버스터 ‘ 줄줄이‘&gt;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https://www.hmsec.com › research › HMC_Industry_Game_190118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&lt;현대차증권 : 19년 1월 18일 게임 시장 분석 자료&gt;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/>
          <p:nvPr/>
        </p:nvSpPr>
        <p:spPr>
          <a:xfrm>
            <a:off x="1278466" y="258234"/>
            <a:ext cx="1964267" cy="112606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게임에 대한설명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45"/>
          <p:cNvSpPr/>
          <p:nvPr/>
        </p:nvSpPr>
        <p:spPr>
          <a:xfrm>
            <a:off x="4749800" y="397934"/>
            <a:ext cx="2032000" cy="112606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플레이 방법 설명</a:t>
            </a:r>
            <a:endParaRPr/>
          </a:p>
        </p:txBody>
      </p:sp>
      <p:sp>
        <p:nvSpPr>
          <p:cNvPr id="765" name="Google Shape;765;p45"/>
          <p:cNvSpPr/>
          <p:nvPr/>
        </p:nvSpPr>
        <p:spPr>
          <a:xfrm>
            <a:off x="3496733" y="2319867"/>
            <a:ext cx="1820334" cy="163406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전투 방법</a:t>
            </a:r>
            <a:endParaRPr/>
          </a:p>
        </p:txBody>
      </p:sp>
      <p:sp>
        <p:nvSpPr>
          <p:cNvPr id="766" name="Google Shape;766;p45"/>
          <p:cNvSpPr/>
          <p:nvPr/>
        </p:nvSpPr>
        <p:spPr>
          <a:xfrm>
            <a:off x="6105006" y="2319867"/>
            <a:ext cx="1788583" cy="1608271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육성 방법</a:t>
            </a:r>
            <a:endParaRPr/>
          </a:p>
        </p:txBody>
      </p:sp>
      <p:sp>
        <p:nvSpPr>
          <p:cNvPr id="767" name="Google Shape;767;p45"/>
          <p:cNvSpPr/>
          <p:nvPr/>
        </p:nvSpPr>
        <p:spPr>
          <a:xfrm>
            <a:off x="5320531" y="4766734"/>
            <a:ext cx="1888066" cy="1591734"/>
          </a:xfrm>
          <a:prstGeom prst="roundRect">
            <a:avLst>
              <a:gd fmla="val 31915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케릭터 육성 방법</a:t>
            </a:r>
            <a:endParaRPr/>
          </a:p>
        </p:txBody>
      </p:sp>
      <p:sp>
        <p:nvSpPr>
          <p:cNvPr id="768" name="Google Shape;768;p45"/>
          <p:cNvSpPr/>
          <p:nvPr/>
        </p:nvSpPr>
        <p:spPr>
          <a:xfrm>
            <a:off x="1807515" y="4919134"/>
            <a:ext cx="1955800" cy="14393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기본 전투 방식</a:t>
            </a:r>
            <a:endParaRPr/>
          </a:p>
        </p:txBody>
      </p:sp>
      <p:sp>
        <p:nvSpPr>
          <p:cNvPr id="769" name="Google Shape;769;p45"/>
          <p:cNvSpPr/>
          <p:nvPr/>
        </p:nvSpPr>
        <p:spPr>
          <a:xfrm>
            <a:off x="414865" y="2206909"/>
            <a:ext cx="1955800" cy="14393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전투 진행 방식</a:t>
            </a:r>
            <a:endParaRPr/>
          </a:p>
        </p:txBody>
      </p:sp>
      <p:sp>
        <p:nvSpPr>
          <p:cNvPr id="770" name="Google Shape;770;p45"/>
          <p:cNvSpPr/>
          <p:nvPr/>
        </p:nvSpPr>
        <p:spPr>
          <a:xfrm>
            <a:off x="8170642" y="4881034"/>
            <a:ext cx="1862667" cy="15155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스킬 육성 방법</a:t>
            </a:r>
            <a:endParaRPr/>
          </a:p>
        </p:txBody>
      </p:sp>
      <p:sp>
        <p:nvSpPr>
          <p:cNvPr id="771" name="Google Shape;771;p45"/>
          <p:cNvSpPr/>
          <p:nvPr/>
        </p:nvSpPr>
        <p:spPr>
          <a:xfrm>
            <a:off x="9651845" y="3029424"/>
            <a:ext cx="1862667" cy="15155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아이템 강화 방법</a:t>
            </a:r>
            <a:endParaRPr/>
          </a:p>
        </p:txBody>
      </p:sp>
      <p:cxnSp>
        <p:nvCxnSpPr>
          <p:cNvPr id="772" name="Google Shape;772;p45"/>
          <p:cNvCxnSpPr>
            <a:stCxn id="763" idx="3"/>
            <a:endCxn id="764" idx="1"/>
          </p:cNvCxnSpPr>
          <p:nvPr/>
        </p:nvCxnSpPr>
        <p:spPr>
          <a:xfrm>
            <a:off x="3242733" y="821267"/>
            <a:ext cx="1507200" cy="139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3" name="Google Shape;773;p45"/>
          <p:cNvCxnSpPr>
            <a:stCxn id="765" idx="3"/>
            <a:endCxn id="768" idx="0"/>
          </p:cNvCxnSpPr>
          <p:nvPr/>
        </p:nvCxnSpPr>
        <p:spPr>
          <a:xfrm flipH="1">
            <a:off x="2785315" y="3714630"/>
            <a:ext cx="978000" cy="1204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4" name="Google Shape;774;p45"/>
          <p:cNvCxnSpPr>
            <a:stCxn id="765" idx="3"/>
            <a:endCxn id="769" idx="3"/>
          </p:cNvCxnSpPr>
          <p:nvPr/>
        </p:nvCxnSpPr>
        <p:spPr>
          <a:xfrm rot="10800000">
            <a:off x="2370715" y="2926530"/>
            <a:ext cx="1392600" cy="78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5" name="Google Shape;775;p45"/>
          <p:cNvCxnSpPr>
            <a:stCxn id="766" idx="5"/>
            <a:endCxn id="771" idx="1"/>
          </p:cNvCxnSpPr>
          <p:nvPr/>
        </p:nvCxnSpPr>
        <p:spPr>
          <a:xfrm>
            <a:off x="7631657" y="3692612"/>
            <a:ext cx="2020200" cy="94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6" name="Google Shape;776;p45"/>
          <p:cNvCxnSpPr>
            <a:stCxn id="766" idx="5"/>
            <a:endCxn id="767" idx="0"/>
          </p:cNvCxnSpPr>
          <p:nvPr/>
        </p:nvCxnSpPr>
        <p:spPr>
          <a:xfrm flipH="1">
            <a:off x="6264557" y="3692612"/>
            <a:ext cx="1367100" cy="107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7" name="Google Shape;777;p45"/>
          <p:cNvCxnSpPr>
            <a:stCxn id="766" idx="5"/>
            <a:endCxn id="770" idx="0"/>
          </p:cNvCxnSpPr>
          <p:nvPr/>
        </p:nvCxnSpPr>
        <p:spPr>
          <a:xfrm>
            <a:off x="7631657" y="3692612"/>
            <a:ext cx="1470300" cy="118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78" name="Google Shape;778;p45"/>
          <p:cNvCxnSpPr>
            <a:stCxn id="764" idx="2"/>
            <a:endCxn id="765" idx="0"/>
          </p:cNvCxnSpPr>
          <p:nvPr/>
        </p:nvCxnSpPr>
        <p:spPr>
          <a:xfrm flipH="1">
            <a:off x="4406800" y="1524000"/>
            <a:ext cx="1359000" cy="795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cxnSp>
        <p:nvCxnSpPr>
          <p:cNvPr id="779" name="Google Shape;779;p45"/>
          <p:cNvCxnSpPr>
            <a:stCxn id="766" idx="0"/>
            <a:endCxn id="764" idx="2"/>
          </p:cNvCxnSpPr>
          <p:nvPr/>
        </p:nvCxnSpPr>
        <p:spPr>
          <a:xfrm rot="10800000">
            <a:off x="5765697" y="1523967"/>
            <a:ext cx="1233600" cy="795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cxnSp>
        <p:nvCxnSpPr>
          <p:cNvPr id="780" name="Google Shape;780;p45"/>
          <p:cNvCxnSpPr>
            <a:stCxn id="765" idx="6"/>
            <a:endCxn id="766" idx="2"/>
          </p:cNvCxnSpPr>
          <p:nvPr/>
        </p:nvCxnSpPr>
        <p:spPr>
          <a:xfrm flipH="1" rot="10800000">
            <a:off x="5317067" y="3124000"/>
            <a:ext cx="787800" cy="1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cxnSp>
        <p:nvCxnSpPr>
          <p:cNvPr id="781" name="Google Shape;781;p45"/>
          <p:cNvCxnSpPr>
            <a:stCxn id="764" idx="3"/>
          </p:cNvCxnSpPr>
          <p:nvPr/>
        </p:nvCxnSpPr>
        <p:spPr>
          <a:xfrm flipH="1" rot="10800000">
            <a:off x="6781800" y="891067"/>
            <a:ext cx="1290000" cy="6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82" name="Google Shape;782;p45"/>
          <p:cNvSpPr/>
          <p:nvPr/>
        </p:nvSpPr>
        <p:spPr>
          <a:xfrm>
            <a:off x="8071658" y="182880"/>
            <a:ext cx="2618509" cy="134112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6"/>
          <p:cNvSpPr txBox="1"/>
          <p:nvPr/>
        </p:nvSpPr>
        <p:spPr>
          <a:xfrm>
            <a:off x="1578279" y="1478071"/>
            <a:ext cx="614783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유저가 직접 조작하면서 오는 재미를 극대화 하는 것이 목적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직접 조작과 반대되는 자동 조작의 문제점과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직접조작으로올수 있는 문제점을 어떻게 해결할 것인가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또는 의도와 방향성을 수정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=&gt; 방향키를삭제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왜 지우지???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istrator\Desktop\속성.png" id="792" name="Google Shape;7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257" y="3429000"/>
            <a:ext cx="2684284" cy="26842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3" name="Google Shape;793;p47"/>
          <p:cNvGraphicFramePr/>
          <p:nvPr/>
        </p:nvGraphicFramePr>
        <p:xfrm>
          <a:off x="-39036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3026200"/>
                <a:gridCol w="3026200"/>
                <a:gridCol w="3026200"/>
              </a:tblGrid>
              <a:tr h="33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분석주제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현상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견해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59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시장분석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15년 이후 지속적인 이용자 감소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대규모 제작비가 들어가는 MMORPG는 위험 부담이 크다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59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목표 유저 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10대의 경우 현재 모바일 게임을 3개 이상 함께 이용 중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게임 이용률이 높은 10대 20대의 남성을 목표로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9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플레이 시간 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게임 이용시간이 평일 보다 주말에 많다.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게임은 주로 주말과 같은 여가시간을 활용해 플레이가 이루어진다.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020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플레이 장소 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사무질, 대중교통 같은 곳보다는 집에서 플레이하는 수가 월등이 높다.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이용자들은 사무실이나 대중교통과 같이 심신 적으로 불편한 장소 보다는 집과 같이 휴식을 취할때 게임을 많이 플레이 한다.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9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장르 분석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퍼즐이 이용자 수는 많지만 RPG장르의 매출이 다른 장르와 비교해서 월등히 높다.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25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결론</a:t>
                      </a:r>
                      <a:endParaRPr/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시장 상황을 고려해 MMORPG 보다는 10~20대에게 친숙하게 접근할 수 있는 게임을 구상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게임을 할 사람은 어떻게든 시간을 만들어서 게임을 함으로 오토플레이 보다는 직접적인 게임의 참여로 새로운 경험을 할 수 있도록 구상하는 것이 좋다.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525" marB="26525" marR="53050" marL="530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istrator\Desktop\속성.png" id="798" name="Google Shape;7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491" y="3427234"/>
            <a:ext cx="2687816" cy="2687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2. 컨텐츠 분석</a:t>
            </a:r>
            <a:endParaRPr/>
          </a:p>
        </p:txBody>
      </p:sp>
      <p:pic>
        <p:nvPicPr>
          <p:cNvPr id="139" name="Google Shape;1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299" y="1665684"/>
            <a:ext cx="22193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399" y="3723084"/>
            <a:ext cx="2096814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 txBox="1"/>
          <p:nvPr/>
        </p:nvSpPr>
        <p:spPr>
          <a:xfrm>
            <a:off x="1071418" y="868217"/>
            <a:ext cx="70118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브롤 스타즈, 궁수의 전설이 10대 게이머에게 선택 받은 이유</a:t>
            </a:r>
            <a:endParaRPr/>
          </a:p>
        </p:txBody>
      </p:sp>
      <p:cxnSp>
        <p:nvCxnSpPr>
          <p:cNvPr id="142" name="Google Shape;142;p13"/>
          <p:cNvCxnSpPr/>
          <p:nvPr/>
        </p:nvCxnSpPr>
        <p:spPr>
          <a:xfrm>
            <a:off x="1071418" y="1268327"/>
            <a:ext cx="6650182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13"/>
          <p:cNvSpPr txBox="1"/>
          <p:nvPr/>
        </p:nvSpPr>
        <p:spPr>
          <a:xfrm>
            <a:off x="3657462" y="1361844"/>
            <a:ext cx="7696338" cy="4853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쉬운 조작방식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조이스틱을 움직이는 것 만으로 진행되는 게임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 5분 이하의 짧은 플레이 타임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피로도 측면과 빠른 결과 피드백이 가능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쉬우면서 다양한 게임 컨텐츠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쟁탈전과 배틀로얄, 기타 등등 많은 컨텐츠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귀여운 캐릭터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유저 입장에서 불쾌감이 없는 캐릭터 디자인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유행에 직접적으로 영향을 많이 받음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반에서 3명이 같은  게임을 하면 얼마 후 반 전체가 같은 게임을 플레이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플레이에 지장 없는 결제 방식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브롤스타즈 – 코스튬과 캐릭터 구매를 위한 현금 결재</a:t>
            </a:r>
            <a:b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궁수의 전설 – 숙련도가 게임 진행의 핵심요소, 과금과 무 과금의 갭 차이가 적음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49"/>
          <p:cNvGrpSpPr/>
          <p:nvPr/>
        </p:nvGrpSpPr>
        <p:grpSpPr>
          <a:xfrm>
            <a:off x="581686" y="391526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804" name="Google Shape;80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49"/>
            <p:cNvSpPr/>
            <p:nvPr/>
          </p:nvSpPr>
          <p:spPr>
            <a:xfrm>
              <a:off x="4015722" y="157212"/>
              <a:ext cx="1581150" cy="79528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블록</a:t>
              </a: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2743200" y="2286000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808" name="Google Shape;808;p49"/>
          <p:cNvSpPr/>
          <p:nvPr/>
        </p:nvSpPr>
        <p:spPr>
          <a:xfrm>
            <a:off x="3962400" y="1198719"/>
            <a:ext cx="400050" cy="68723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49"/>
          <p:cNvSpPr txBox="1"/>
          <p:nvPr/>
        </p:nvSpPr>
        <p:spPr>
          <a:xfrm>
            <a:off x="4470663" y="1357668"/>
            <a:ext cx="13917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내려오는 중</a:t>
            </a:r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6414507" y="2095500"/>
            <a:ext cx="1127512" cy="122189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50"/>
          <p:cNvGrpSpPr/>
          <p:nvPr/>
        </p:nvGrpSpPr>
        <p:grpSpPr>
          <a:xfrm>
            <a:off x="581686" y="391526"/>
            <a:ext cx="7617868" cy="4530321"/>
            <a:chOff x="581686" y="391526"/>
            <a:chExt cx="7617868" cy="4530321"/>
          </a:xfrm>
        </p:grpSpPr>
        <p:grpSp>
          <p:nvGrpSpPr>
            <p:cNvPr id="816" name="Google Shape;816;p50"/>
            <p:cNvGrpSpPr/>
            <p:nvPr/>
          </p:nvGrpSpPr>
          <p:grpSpPr>
            <a:xfrm>
              <a:off x="581686" y="391526"/>
              <a:ext cx="7103780" cy="3995554"/>
              <a:chOff x="1306794" y="157212"/>
              <a:chExt cx="6999006" cy="3936623"/>
            </a:xfrm>
          </p:grpSpPr>
          <p:pic>
            <p:nvPicPr>
              <p:cNvPr descr="C:\Users\Administrator\Desktop\UI 테스트.png" id="817" name="Google Shape;817;p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06794" y="157212"/>
                <a:ext cx="6999006" cy="39366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8" name="Google Shape;818;p50"/>
              <p:cNvSpPr/>
              <p:nvPr/>
            </p:nvSpPr>
            <p:spPr>
              <a:xfrm>
                <a:off x="4015721" y="853750"/>
                <a:ext cx="1581150" cy="795288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블록</a:t>
                </a:r>
                <a:endParaRPr/>
              </a:p>
            </p:txBody>
          </p:sp>
          <p:sp>
            <p:nvSpPr>
              <p:cNvPr id="819" name="Google Shape;819;p50"/>
              <p:cNvSpPr/>
              <p:nvPr/>
            </p:nvSpPr>
            <p:spPr>
              <a:xfrm>
                <a:off x="7029450" y="2867025"/>
                <a:ext cx="1123950" cy="1123950"/>
              </a:xfrm>
              <a:prstGeom prst="ellipse">
                <a:avLst/>
              </a:prstGeom>
              <a:solidFill>
                <a:srgbClr val="AEABAB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스킬</a:t>
                </a:r>
                <a:endParaRPr/>
              </a:p>
            </p:txBody>
          </p:sp>
          <p:sp>
            <p:nvSpPr>
              <p:cNvPr id="820" name="Google Shape;820;p50"/>
              <p:cNvSpPr/>
              <p:nvPr/>
            </p:nvSpPr>
            <p:spPr>
              <a:xfrm>
                <a:off x="7029450" y="2125523"/>
                <a:ext cx="579577" cy="579577"/>
              </a:xfrm>
              <a:prstGeom prst="ellipse">
                <a:avLst/>
              </a:prstGeom>
              <a:solidFill>
                <a:srgbClr val="AEABAB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중력</a:t>
                </a:r>
                <a:endParaRPr/>
              </a:p>
            </p:txBody>
          </p:sp>
          <p:sp>
            <p:nvSpPr>
              <p:cNvPr id="821" name="Google Shape;821;p50"/>
              <p:cNvSpPr/>
              <p:nvPr/>
            </p:nvSpPr>
            <p:spPr>
              <a:xfrm>
                <a:off x="6219825" y="2867025"/>
                <a:ext cx="579577" cy="579577"/>
              </a:xfrm>
              <a:prstGeom prst="ellipse">
                <a:avLst/>
              </a:prstGeom>
              <a:solidFill>
                <a:srgbClr val="AEABAB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자력</a:t>
                </a:r>
                <a:endParaRPr/>
              </a:p>
            </p:txBody>
          </p:sp>
          <p:sp>
            <p:nvSpPr>
              <p:cNvPr id="822" name="Google Shape;822;p50"/>
              <p:cNvSpPr/>
              <p:nvPr/>
            </p:nvSpPr>
            <p:spPr>
              <a:xfrm>
                <a:off x="2743200" y="2286000"/>
                <a:ext cx="609600" cy="753923"/>
              </a:xfrm>
              <a:prstGeom prst="ellipse">
                <a:avLst/>
              </a:prstGeom>
              <a:solidFill>
                <a:srgbClr val="FFD966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유저</a:t>
                </a:r>
                <a:endParaRPr/>
              </a:p>
            </p:txBody>
          </p:sp>
        </p:grpSp>
        <p:sp>
          <p:nvSpPr>
            <p:cNvPr id="823" name="Google Shape;823;p50"/>
            <p:cNvSpPr/>
            <p:nvPr/>
          </p:nvSpPr>
          <p:spPr>
            <a:xfrm>
              <a:off x="2658321" y="1905684"/>
              <a:ext cx="2909944" cy="483618"/>
            </a:xfrm>
            <a:prstGeom prst="rect">
              <a:avLst/>
            </a:prstGeom>
            <a:solidFill>
              <a:srgbClr val="548135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중력장</a:t>
              </a:r>
              <a:endParaRPr/>
            </a:p>
          </p:txBody>
        </p:sp>
        <p:sp>
          <p:nvSpPr>
            <p:cNvPr id="824" name="Google Shape;824;p50"/>
            <p:cNvSpPr/>
            <p:nvPr/>
          </p:nvSpPr>
          <p:spPr>
            <a:xfrm>
              <a:off x="3771900" y="391526"/>
              <a:ext cx="742950" cy="70696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하락</a:t>
              </a:r>
              <a:endParaRPr/>
            </a:p>
          </p:txBody>
        </p:sp>
        <p:sp>
          <p:nvSpPr>
            <p:cNvPr id="825" name="Google Shape;825;p50"/>
            <p:cNvSpPr/>
            <p:nvPr/>
          </p:nvSpPr>
          <p:spPr>
            <a:xfrm rot="2490808">
              <a:off x="6818532" y="1088735"/>
              <a:ext cx="952500" cy="165407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중력선택</a:t>
              </a:r>
              <a:endParaRPr/>
            </a:p>
          </p:txBody>
        </p:sp>
        <p:pic>
          <p:nvPicPr>
            <p:cNvPr descr="C:\Users\Administrator\Desktop\손가락.png" id="826" name="Google Shape;826;p50"/>
            <p:cNvPicPr preferRelativeResize="0"/>
            <p:nvPr/>
          </p:nvPicPr>
          <p:blipFill rotWithShape="1">
            <a:blip r:embed="rId4">
              <a:alphaModFix/>
            </a:blip>
            <a:srcRect b="0" l="36605" r="26787" t="31519"/>
            <a:stretch/>
          </p:blipFill>
          <p:spPr>
            <a:xfrm>
              <a:off x="2981818" y="2147492"/>
              <a:ext cx="3174700" cy="2774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7" name="Google Shape;827;p50"/>
            <p:cNvSpPr/>
            <p:nvPr/>
          </p:nvSpPr>
          <p:spPr>
            <a:xfrm>
              <a:off x="1408922" y="727788"/>
              <a:ext cx="742950" cy="832824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마나소비</a:t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51"/>
          <p:cNvGrpSpPr/>
          <p:nvPr/>
        </p:nvGrpSpPr>
        <p:grpSpPr>
          <a:xfrm>
            <a:off x="581686" y="391526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833" name="Google Shape;833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4" name="Google Shape;834;p51"/>
            <p:cNvSpPr/>
            <p:nvPr/>
          </p:nvSpPr>
          <p:spPr>
            <a:xfrm>
              <a:off x="4015722" y="757821"/>
              <a:ext cx="1581150" cy="79528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블록</a:t>
              </a: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5596873" y="2285999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837" name="Google Shape;837;p51"/>
          <p:cNvSpPr/>
          <p:nvPr/>
        </p:nvSpPr>
        <p:spPr>
          <a:xfrm>
            <a:off x="2678605" y="1808319"/>
            <a:ext cx="2909944" cy="483618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51"/>
          <p:cNvSpPr/>
          <p:nvPr/>
        </p:nvSpPr>
        <p:spPr>
          <a:xfrm>
            <a:off x="2400300" y="2683428"/>
            <a:ext cx="2535687" cy="6339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무사히 이동 가능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52"/>
          <p:cNvGrpSpPr/>
          <p:nvPr/>
        </p:nvGrpSpPr>
        <p:grpSpPr>
          <a:xfrm>
            <a:off x="581686" y="391526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844" name="Google Shape;844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52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2912902" y="2328137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847" name="Google Shape;847;p52"/>
          <p:cNvSpPr/>
          <p:nvPr/>
        </p:nvSpPr>
        <p:spPr>
          <a:xfrm>
            <a:off x="4343400" y="2095500"/>
            <a:ext cx="819150" cy="1264659"/>
          </a:xfrm>
          <a:prstGeom prst="ellipse">
            <a:avLst/>
          </a:prstGeom>
          <a:solidFill>
            <a:srgbClr val="3A38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몬스터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52"/>
          <p:cNvSpPr/>
          <p:nvPr/>
        </p:nvSpPr>
        <p:spPr>
          <a:xfrm>
            <a:off x="2830563" y="1123950"/>
            <a:ext cx="827037" cy="66675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돌</a:t>
            </a:r>
            <a:endParaRPr/>
          </a:p>
        </p:txBody>
      </p:sp>
      <p:cxnSp>
        <p:nvCxnSpPr>
          <p:cNvPr id="849" name="Google Shape;849;p52"/>
          <p:cNvCxnSpPr/>
          <p:nvPr/>
        </p:nvCxnSpPr>
        <p:spPr>
          <a:xfrm rot="10800000">
            <a:off x="3657600" y="1457325"/>
            <a:ext cx="1095375" cy="0"/>
          </a:xfrm>
          <a:prstGeom prst="straightConnector1">
            <a:avLst/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50" name="Google Shape;850;p52"/>
          <p:cNvSpPr txBox="1"/>
          <p:nvPr/>
        </p:nvSpPr>
        <p:spPr>
          <a:xfrm>
            <a:off x="4752975" y="1272659"/>
            <a:ext cx="24208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보스가 돌을 떨어 뜨림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53"/>
          <p:cNvGrpSpPr/>
          <p:nvPr/>
        </p:nvGrpSpPr>
        <p:grpSpPr>
          <a:xfrm>
            <a:off x="581686" y="391526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856" name="Google Shape;856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53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858" name="Google Shape;858;p53"/>
            <p:cNvSpPr/>
            <p:nvPr/>
          </p:nvSpPr>
          <p:spPr>
            <a:xfrm>
              <a:off x="2912902" y="2328137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859" name="Google Shape;859;p53"/>
          <p:cNvSpPr/>
          <p:nvPr/>
        </p:nvSpPr>
        <p:spPr>
          <a:xfrm>
            <a:off x="4343400" y="2095500"/>
            <a:ext cx="819150" cy="1264659"/>
          </a:xfrm>
          <a:prstGeom prst="ellipse">
            <a:avLst/>
          </a:prstGeom>
          <a:solidFill>
            <a:srgbClr val="3A38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몬스터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53"/>
          <p:cNvSpPr/>
          <p:nvPr/>
        </p:nvSpPr>
        <p:spPr>
          <a:xfrm>
            <a:off x="2868663" y="1123950"/>
            <a:ext cx="827037" cy="66675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돌</a:t>
            </a:r>
            <a:endParaRPr/>
          </a:p>
        </p:txBody>
      </p:sp>
      <p:sp>
        <p:nvSpPr>
          <p:cNvPr id="861" name="Google Shape;861;p53"/>
          <p:cNvSpPr/>
          <p:nvPr/>
        </p:nvSpPr>
        <p:spPr>
          <a:xfrm>
            <a:off x="6390010" y="2389302"/>
            <a:ext cx="588253" cy="588253"/>
          </a:xfrm>
          <a:prstGeom prst="ellipse">
            <a:avLst/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중력</a:t>
            </a:r>
            <a:endParaRPr/>
          </a:p>
        </p:txBody>
      </p:sp>
      <p:sp>
        <p:nvSpPr>
          <p:cNvPr id="862" name="Google Shape;862;p53"/>
          <p:cNvSpPr/>
          <p:nvPr/>
        </p:nvSpPr>
        <p:spPr>
          <a:xfrm>
            <a:off x="5568265" y="3141905"/>
            <a:ext cx="588253" cy="588253"/>
          </a:xfrm>
          <a:prstGeom prst="ellipse">
            <a:avLst/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자력</a:t>
            </a:r>
            <a:endParaRPr/>
          </a:p>
        </p:txBody>
      </p:sp>
      <p:sp>
        <p:nvSpPr>
          <p:cNvPr id="863" name="Google Shape;863;p53"/>
          <p:cNvSpPr/>
          <p:nvPr/>
        </p:nvSpPr>
        <p:spPr>
          <a:xfrm>
            <a:off x="5568265" y="2389302"/>
            <a:ext cx="527735" cy="97085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53"/>
          <p:cNvSpPr/>
          <p:nvPr/>
        </p:nvSpPr>
        <p:spPr>
          <a:xfrm>
            <a:off x="2520926" y="971550"/>
            <a:ext cx="1427756" cy="971550"/>
          </a:xfrm>
          <a:prstGeom prst="ellipse">
            <a:avLst/>
          </a:prstGeom>
          <a:noFill/>
          <a:ln cap="flat" cmpd="sng" w="889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손가락.png" id="865" name="Google Shape;865;p53"/>
          <p:cNvPicPr preferRelativeResize="0"/>
          <p:nvPr/>
        </p:nvPicPr>
        <p:blipFill rotWithShape="1">
          <a:blip r:embed="rId4">
            <a:alphaModFix/>
          </a:blip>
          <a:srcRect b="11977" l="46011" r="34659" t="36298"/>
          <a:stretch/>
        </p:blipFill>
        <p:spPr>
          <a:xfrm>
            <a:off x="3036061" y="1818914"/>
            <a:ext cx="912621" cy="11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3"/>
          <p:cNvSpPr txBox="1"/>
          <p:nvPr/>
        </p:nvSpPr>
        <p:spPr>
          <a:xfrm>
            <a:off x="4133576" y="125730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영역선택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54"/>
          <p:cNvGrpSpPr/>
          <p:nvPr/>
        </p:nvGrpSpPr>
        <p:grpSpPr>
          <a:xfrm>
            <a:off x="581686" y="391526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872" name="Google Shape;872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p54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912902" y="2328137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875" name="Google Shape;875;p54"/>
          <p:cNvSpPr/>
          <p:nvPr/>
        </p:nvSpPr>
        <p:spPr>
          <a:xfrm>
            <a:off x="4343400" y="2095500"/>
            <a:ext cx="819150" cy="1264659"/>
          </a:xfrm>
          <a:prstGeom prst="ellipse">
            <a:avLst/>
          </a:prstGeom>
          <a:solidFill>
            <a:srgbClr val="3A38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몬스터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54"/>
          <p:cNvSpPr/>
          <p:nvPr/>
        </p:nvSpPr>
        <p:spPr>
          <a:xfrm>
            <a:off x="2830563" y="2475155"/>
            <a:ext cx="827037" cy="66675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돌</a:t>
            </a:r>
            <a:endParaRPr/>
          </a:p>
        </p:txBody>
      </p:sp>
      <p:sp>
        <p:nvSpPr>
          <p:cNvPr id="877" name="Google Shape;877;p54"/>
          <p:cNvSpPr txBox="1"/>
          <p:nvPr/>
        </p:nvSpPr>
        <p:spPr>
          <a:xfrm>
            <a:off x="1920252" y="2019971"/>
            <a:ext cx="2137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유저에게 끌고 온다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55"/>
          <p:cNvGrpSpPr/>
          <p:nvPr/>
        </p:nvGrpSpPr>
        <p:grpSpPr>
          <a:xfrm>
            <a:off x="581686" y="391526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883" name="Google Shape;883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4" name="Google Shape;884;p55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2912902" y="2328137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886" name="Google Shape;886;p55"/>
          <p:cNvSpPr/>
          <p:nvPr/>
        </p:nvSpPr>
        <p:spPr>
          <a:xfrm rot="1200140">
            <a:off x="4343400" y="2095500"/>
            <a:ext cx="819150" cy="1264659"/>
          </a:xfrm>
          <a:prstGeom prst="ellipse">
            <a:avLst/>
          </a:prstGeom>
          <a:solidFill>
            <a:srgbClr val="3A38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몬스터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55"/>
          <p:cNvSpPr/>
          <p:nvPr/>
        </p:nvSpPr>
        <p:spPr>
          <a:xfrm>
            <a:off x="3720057" y="1894250"/>
            <a:ext cx="827037" cy="66675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돌</a:t>
            </a:r>
            <a:endParaRPr/>
          </a:p>
        </p:txBody>
      </p:sp>
      <p:sp>
        <p:nvSpPr>
          <p:cNvPr id="888" name="Google Shape;888;p55"/>
          <p:cNvSpPr/>
          <p:nvPr/>
        </p:nvSpPr>
        <p:spPr>
          <a:xfrm>
            <a:off x="6390010" y="2389302"/>
            <a:ext cx="588253" cy="588253"/>
          </a:xfrm>
          <a:prstGeom prst="ellipse">
            <a:avLst/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중력</a:t>
            </a:r>
            <a:endParaRPr/>
          </a:p>
        </p:txBody>
      </p:sp>
      <p:sp>
        <p:nvSpPr>
          <p:cNvPr id="889" name="Google Shape;889;p55"/>
          <p:cNvSpPr/>
          <p:nvPr/>
        </p:nvSpPr>
        <p:spPr>
          <a:xfrm>
            <a:off x="5568265" y="3141905"/>
            <a:ext cx="588253" cy="588253"/>
          </a:xfrm>
          <a:prstGeom prst="ellipse">
            <a:avLst/>
          </a:prstGeom>
          <a:solidFill>
            <a:srgbClr val="AEABAB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자력</a:t>
            </a:r>
            <a:endParaRPr/>
          </a:p>
        </p:txBody>
      </p:sp>
      <p:sp>
        <p:nvSpPr>
          <p:cNvPr id="890" name="Google Shape;890;p55"/>
          <p:cNvSpPr/>
          <p:nvPr/>
        </p:nvSpPr>
        <p:spPr>
          <a:xfrm>
            <a:off x="5568265" y="2389302"/>
            <a:ext cx="527735" cy="97085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재선택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1" name="Google Shape;891;p55"/>
          <p:cNvCxnSpPr/>
          <p:nvPr/>
        </p:nvCxnSpPr>
        <p:spPr>
          <a:xfrm flipH="1" rot="10800000">
            <a:off x="2830563" y="2227625"/>
            <a:ext cx="889494" cy="36732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92" name="Google Shape;892;p55"/>
          <p:cNvSpPr txBox="1"/>
          <p:nvPr/>
        </p:nvSpPr>
        <p:spPr>
          <a:xfrm>
            <a:off x="1650170" y="1524918"/>
            <a:ext cx="23679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몬스터에게 던지면서 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큰 데미지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istrator\Desktop\UI 테스트.png" id="897" name="Google Shape;897;p56"/>
          <p:cNvPicPr preferRelativeResize="0"/>
          <p:nvPr/>
        </p:nvPicPr>
        <p:blipFill rotWithShape="1">
          <a:blip r:embed="rId3">
            <a:alphaModFix/>
          </a:blip>
          <a:srcRect b="85251" l="0" r="66213" t="0"/>
          <a:stretch/>
        </p:blipFill>
        <p:spPr>
          <a:xfrm>
            <a:off x="1429411" y="1924051"/>
            <a:ext cx="5352532" cy="1314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56"/>
          <p:cNvCxnSpPr/>
          <p:nvPr/>
        </p:nvCxnSpPr>
        <p:spPr>
          <a:xfrm rot="10800000">
            <a:off x="5438775" y="2533650"/>
            <a:ext cx="2457450" cy="0"/>
          </a:xfrm>
          <a:prstGeom prst="straightConnector1">
            <a:avLst/>
          </a:prstGeom>
          <a:noFill/>
          <a:ln cap="flat" cmpd="sng" w="666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99" name="Google Shape;899;p56"/>
          <p:cNvSpPr txBox="1"/>
          <p:nvPr/>
        </p:nvSpPr>
        <p:spPr>
          <a:xfrm>
            <a:off x="6267450" y="2581153"/>
            <a:ext cx="57438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마나 허용 범위 안에서 자유롭게 스킬을 사용할 수 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57"/>
          <p:cNvGrpSpPr/>
          <p:nvPr/>
        </p:nvGrpSpPr>
        <p:grpSpPr>
          <a:xfrm>
            <a:off x="581685" y="439151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905" name="Google Shape;90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57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907" name="Google Shape;907;p57"/>
            <p:cNvSpPr/>
            <p:nvPr/>
          </p:nvSpPr>
          <p:spPr>
            <a:xfrm>
              <a:off x="3516718" y="2349040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908" name="Google Shape;908;p57"/>
          <p:cNvSpPr/>
          <p:nvPr/>
        </p:nvSpPr>
        <p:spPr>
          <a:xfrm>
            <a:off x="3331166" y="841316"/>
            <a:ext cx="1604820" cy="8071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블록</a:t>
            </a:r>
            <a:endParaRPr/>
          </a:p>
        </p:txBody>
      </p:sp>
      <p:sp>
        <p:nvSpPr>
          <p:cNvPr id="909" name="Google Shape;909;p57"/>
          <p:cNvSpPr/>
          <p:nvPr/>
        </p:nvSpPr>
        <p:spPr>
          <a:xfrm>
            <a:off x="5686425" y="2095500"/>
            <a:ext cx="819150" cy="1264659"/>
          </a:xfrm>
          <a:prstGeom prst="ellipse">
            <a:avLst/>
          </a:prstGeom>
          <a:solidFill>
            <a:srgbClr val="3A38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몬스터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57"/>
          <p:cNvSpPr txBox="1"/>
          <p:nvPr/>
        </p:nvSpPr>
        <p:spPr>
          <a:xfrm>
            <a:off x="1676400" y="4725874"/>
            <a:ext cx="4889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중력 스킬로 몬스터가 생성한 블록을 막는다.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57"/>
          <p:cNvSpPr/>
          <p:nvPr/>
        </p:nvSpPr>
        <p:spPr>
          <a:xfrm>
            <a:off x="1571626" y="638174"/>
            <a:ext cx="762000" cy="333375"/>
          </a:xfrm>
          <a:prstGeom prst="roundRect">
            <a:avLst>
              <a:gd fmla="val 16667" name="adj"/>
            </a:avLst>
          </a:prstGeom>
          <a:solidFill>
            <a:srgbClr val="824E7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57"/>
          <p:cNvSpPr/>
          <p:nvPr/>
        </p:nvSpPr>
        <p:spPr>
          <a:xfrm>
            <a:off x="1676400" y="971549"/>
            <a:ext cx="581025" cy="1264658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마나 소비</a:t>
            </a:r>
            <a:endParaRPr/>
          </a:p>
        </p:txBody>
      </p:sp>
      <p:sp>
        <p:nvSpPr>
          <p:cNvPr id="913" name="Google Shape;913;p57"/>
          <p:cNvSpPr/>
          <p:nvPr/>
        </p:nvSpPr>
        <p:spPr>
          <a:xfrm>
            <a:off x="2658321" y="1648509"/>
            <a:ext cx="2909944" cy="483618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58"/>
          <p:cNvGrpSpPr/>
          <p:nvPr/>
        </p:nvGrpSpPr>
        <p:grpSpPr>
          <a:xfrm>
            <a:off x="581685" y="439151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919" name="Google Shape;919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58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3516718" y="2349040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922" name="Google Shape;922;p58"/>
          <p:cNvSpPr/>
          <p:nvPr/>
        </p:nvSpPr>
        <p:spPr>
          <a:xfrm rot="-1180455">
            <a:off x="3128524" y="809972"/>
            <a:ext cx="669334" cy="8071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블록</a:t>
            </a:r>
            <a:endParaRPr/>
          </a:p>
        </p:txBody>
      </p:sp>
      <p:sp>
        <p:nvSpPr>
          <p:cNvPr id="923" name="Google Shape;923;p58"/>
          <p:cNvSpPr/>
          <p:nvPr/>
        </p:nvSpPr>
        <p:spPr>
          <a:xfrm>
            <a:off x="2658321" y="1648509"/>
            <a:ext cx="2909944" cy="483618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58"/>
          <p:cNvSpPr/>
          <p:nvPr/>
        </p:nvSpPr>
        <p:spPr>
          <a:xfrm>
            <a:off x="5686425" y="2095500"/>
            <a:ext cx="819150" cy="1264659"/>
          </a:xfrm>
          <a:prstGeom prst="ellipse">
            <a:avLst/>
          </a:prstGeom>
          <a:solidFill>
            <a:srgbClr val="3A38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몬스터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58"/>
          <p:cNvSpPr txBox="1"/>
          <p:nvPr/>
        </p:nvSpPr>
        <p:spPr>
          <a:xfrm>
            <a:off x="1676400" y="4725874"/>
            <a:ext cx="46057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중력장이 내려오는 블록을 막아 부셨다.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중력장을 다시 선택하면 변형이 가능하다.</a:t>
            </a:r>
            <a:endParaRPr/>
          </a:p>
        </p:txBody>
      </p:sp>
      <p:sp>
        <p:nvSpPr>
          <p:cNvPr id="926" name="Google Shape;926;p58"/>
          <p:cNvSpPr/>
          <p:nvPr/>
        </p:nvSpPr>
        <p:spPr>
          <a:xfrm rot="1250624">
            <a:off x="4389766" y="841316"/>
            <a:ext cx="669334" cy="8071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블록</a:t>
            </a:r>
            <a:endParaRPr/>
          </a:p>
        </p:txBody>
      </p:sp>
      <p:sp>
        <p:nvSpPr>
          <p:cNvPr id="927" name="Google Shape;927;p58"/>
          <p:cNvSpPr/>
          <p:nvPr/>
        </p:nvSpPr>
        <p:spPr>
          <a:xfrm rot="2637554">
            <a:off x="5354828" y="972739"/>
            <a:ext cx="703584" cy="99252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3. 의도 / 목표</a:t>
            </a:r>
            <a:endParaRPr/>
          </a:p>
        </p:txBody>
      </p:sp>
      <p:sp>
        <p:nvSpPr>
          <p:cNvPr id="149" name="Google Shape;149;p14"/>
          <p:cNvSpPr txBox="1"/>
          <p:nvPr/>
        </p:nvSpPr>
        <p:spPr>
          <a:xfrm>
            <a:off x="1071418" y="868217"/>
            <a:ext cx="30796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RPG 장르 기획 의도 / 목표</a:t>
            </a:r>
            <a:endParaRPr/>
          </a:p>
        </p:txBody>
      </p:sp>
      <p:cxnSp>
        <p:nvCxnSpPr>
          <p:cNvPr id="150" name="Google Shape;150;p14"/>
          <p:cNvCxnSpPr/>
          <p:nvPr/>
        </p:nvCxnSpPr>
        <p:spPr>
          <a:xfrm>
            <a:off x="1071418" y="1268327"/>
            <a:ext cx="6650182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14"/>
          <p:cNvSpPr txBox="1"/>
          <p:nvPr/>
        </p:nvSpPr>
        <p:spPr>
          <a:xfrm>
            <a:off x="4481044" y="2110273"/>
            <a:ext cx="6946132" cy="2637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기본적으로 RPG장르는 월 평균 사용자가 4위, 이용시간은 1위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10대 유저를 통해 매출은 적지만 꾸준히 접속하는 성실 유저를 만듬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결과 보다는 과정에서 오는 즐거움과 노력에 집중할 수 있는 게임을 기획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모바일에 최적화된 조작 방식 구상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적절한 게임난이도를 통해 지속적인 도전을 유도할 수 있도록 설계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SNS를 활용해 친구와 경쟁할 수 있는 환경을 제공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다양한 컨텐츠를 제공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관련 이미지" id="152" name="Google Shape;1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824" y="1841499"/>
            <a:ext cx="3576783" cy="3576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59"/>
          <p:cNvGrpSpPr/>
          <p:nvPr/>
        </p:nvGrpSpPr>
        <p:grpSpPr>
          <a:xfrm>
            <a:off x="581685" y="439151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933" name="Google Shape;933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59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3516718" y="2349040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936" name="Google Shape;936;p59"/>
          <p:cNvSpPr/>
          <p:nvPr/>
        </p:nvSpPr>
        <p:spPr>
          <a:xfrm rot="-1180455">
            <a:off x="3128524" y="809972"/>
            <a:ext cx="669334" cy="8071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블록</a:t>
            </a:r>
            <a:endParaRPr/>
          </a:p>
        </p:txBody>
      </p:sp>
      <p:sp>
        <p:nvSpPr>
          <p:cNvPr id="937" name="Google Shape;937;p59"/>
          <p:cNvSpPr/>
          <p:nvPr/>
        </p:nvSpPr>
        <p:spPr>
          <a:xfrm>
            <a:off x="5686425" y="2095500"/>
            <a:ext cx="819150" cy="1264659"/>
          </a:xfrm>
          <a:prstGeom prst="ellipse">
            <a:avLst/>
          </a:prstGeom>
          <a:solidFill>
            <a:srgbClr val="3A38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몬스터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59"/>
          <p:cNvSpPr txBox="1"/>
          <p:nvPr/>
        </p:nvSpPr>
        <p:spPr>
          <a:xfrm>
            <a:off x="1676400" y="4725874"/>
            <a:ext cx="5261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자력(염력)으로 변경해 부셔진 블록을 끌어 온다.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59"/>
          <p:cNvSpPr/>
          <p:nvPr/>
        </p:nvSpPr>
        <p:spPr>
          <a:xfrm rot="1250624">
            <a:off x="4389766" y="841316"/>
            <a:ext cx="669334" cy="8071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블록</a:t>
            </a:r>
            <a:endParaRPr/>
          </a:p>
        </p:txBody>
      </p:sp>
      <p:sp>
        <p:nvSpPr>
          <p:cNvPr id="940" name="Google Shape;940;p59"/>
          <p:cNvSpPr/>
          <p:nvPr/>
        </p:nvSpPr>
        <p:spPr>
          <a:xfrm>
            <a:off x="2865478" y="547503"/>
            <a:ext cx="1195426" cy="1202847"/>
          </a:xfrm>
          <a:prstGeom prst="ellipse">
            <a:avLst/>
          </a:prstGeom>
          <a:noFill/>
          <a:ln cap="flat" cmpd="sng" w="476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59"/>
          <p:cNvSpPr txBox="1"/>
          <p:nvPr/>
        </p:nvSpPr>
        <p:spPr>
          <a:xfrm>
            <a:off x="996931" y="1333435"/>
            <a:ext cx="2137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염력으로 영역 설정</a:t>
            </a:r>
            <a:endParaRPr/>
          </a:p>
        </p:txBody>
      </p:sp>
      <p:sp>
        <p:nvSpPr>
          <p:cNvPr id="942" name="Google Shape;942;p59"/>
          <p:cNvSpPr/>
          <p:nvPr/>
        </p:nvSpPr>
        <p:spPr>
          <a:xfrm rot="1363403">
            <a:off x="3468799" y="2193450"/>
            <a:ext cx="669334" cy="8071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블록</a:t>
            </a:r>
            <a:endParaRPr/>
          </a:p>
        </p:txBody>
      </p:sp>
      <p:cxnSp>
        <p:nvCxnSpPr>
          <p:cNvPr id="943" name="Google Shape;943;p59"/>
          <p:cNvCxnSpPr>
            <a:stCxn id="936" idx="2"/>
          </p:cNvCxnSpPr>
          <p:nvPr/>
        </p:nvCxnSpPr>
        <p:spPr>
          <a:xfrm>
            <a:off x="3599071" y="1593604"/>
            <a:ext cx="315000" cy="58770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44" name="Google Shape;944;p59"/>
          <p:cNvSpPr txBox="1"/>
          <p:nvPr/>
        </p:nvSpPr>
        <p:spPr>
          <a:xfrm>
            <a:off x="3914201" y="1858702"/>
            <a:ext cx="11608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끌어 온다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60"/>
          <p:cNvGrpSpPr/>
          <p:nvPr/>
        </p:nvGrpSpPr>
        <p:grpSpPr>
          <a:xfrm>
            <a:off x="581685" y="439151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950" name="Google Shape;950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1" name="Google Shape;951;p60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952" name="Google Shape;952;p60"/>
            <p:cNvSpPr/>
            <p:nvPr/>
          </p:nvSpPr>
          <p:spPr>
            <a:xfrm>
              <a:off x="3516718" y="2349040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953" name="Google Shape;953;p60"/>
          <p:cNvSpPr/>
          <p:nvPr/>
        </p:nvSpPr>
        <p:spPr>
          <a:xfrm rot="789472">
            <a:off x="5686425" y="2095500"/>
            <a:ext cx="819150" cy="1264659"/>
          </a:xfrm>
          <a:prstGeom prst="ellipse">
            <a:avLst/>
          </a:prstGeom>
          <a:solidFill>
            <a:srgbClr val="3A383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몬스터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60"/>
          <p:cNvSpPr txBox="1"/>
          <p:nvPr/>
        </p:nvSpPr>
        <p:spPr>
          <a:xfrm>
            <a:off x="1676400" y="4725874"/>
            <a:ext cx="4836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염력으로 끌어온 블록을 몬스터에게 던진다.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60"/>
          <p:cNvSpPr/>
          <p:nvPr/>
        </p:nvSpPr>
        <p:spPr>
          <a:xfrm rot="1363403">
            <a:off x="3468799" y="2193450"/>
            <a:ext cx="669334" cy="8071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블록</a:t>
            </a:r>
            <a:endParaRPr/>
          </a:p>
        </p:txBody>
      </p:sp>
      <p:sp>
        <p:nvSpPr>
          <p:cNvPr id="956" name="Google Shape;956;p60"/>
          <p:cNvSpPr/>
          <p:nvPr/>
        </p:nvSpPr>
        <p:spPr>
          <a:xfrm rot="1363403">
            <a:off x="5048859" y="2193451"/>
            <a:ext cx="669334" cy="80719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블록</a:t>
            </a:r>
            <a:endParaRPr/>
          </a:p>
        </p:txBody>
      </p:sp>
      <p:sp>
        <p:nvSpPr>
          <p:cNvPr id="957" name="Google Shape;957;p60"/>
          <p:cNvSpPr/>
          <p:nvPr/>
        </p:nvSpPr>
        <p:spPr>
          <a:xfrm>
            <a:off x="4133575" y="2271299"/>
            <a:ext cx="929186" cy="6616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던진다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1"/>
          <p:cNvSpPr txBox="1"/>
          <p:nvPr/>
        </p:nvSpPr>
        <p:spPr>
          <a:xfrm>
            <a:off x="1483567" y="942392"/>
            <a:ext cx="877836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성장 요소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스테이지 보스 또는 던전에 존재 하는 몬스터를 처치하면 성장 재료를 획득 할 수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성장 재료를 소비해 원하는 스킬을 강화 할 수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강화하면 스킬의 성능이 상승한다.</a:t>
            </a:r>
            <a:endParaRPr/>
          </a:p>
        </p:txBody>
      </p:sp>
      <p:grpSp>
        <p:nvGrpSpPr>
          <p:cNvPr id="963" name="Google Shape;963;p61"/>
          <p:cNvGrpSpPr/>
          <p:nvPr/>
        </p:nvGrpSpPr>
        <p:grpSpPr>
          <a:xfrm>
            <a:off x="292437" y="2419720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964" name="Google Shape;964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5" name="Google Shape;965;p61"/>
            <p:cNvSpPr/>
            <p:nvPr/>
          </p:nvSpPr>
          <p:spPr>
            <a:xfrm>
              <a:off x="4015722" y="757821"/>
              <a:ext cx="1581150" cy="79528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블록</a:t>
              </a:r>
              <a:endParaRPr/>
            </a:p>
          </p:txBody>
        </p:sp>
        <p:sp>
          <p:nvSpPr>
            <p:cNvPr id="966" name="Google Shape;966;p61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967" name="Google Shape;967;p61"/>
            <p:cNvSpPr/>
            <p:nvPr/>
          </p:nvSpPr>
          <p:spPr>
            <a:xfrm>
              <a:off x="5596873" y="2285999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968" name="Google Shape;968;p61"/>
          <p:cNvSpPr/>
          <p:nvPr/>
        </p:nvSpPr>
        <p:spPr>
          <a:xfrm>
            <a:off x="2400300" y="3819443"/>
            <a:ext cx="2909944" cy="483618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에너지 막</a:t>
            </a:r>
            <a:endParaRPr/>
          </a:p>
        </p:txBody>
      </p:sp>
      <p:sp>
        <p:nvSpPr>
          <p:cNvPr id="969" name="Google Shape;969;p61"/>
          <p:cNvSpPr/>
          <p:nvPr/>
        </p:nvSpPr>
        <p:spPr>
          <a:xfrm>
            <a:off x="2111051" y="4645998"/>
            <a:ext cx="2535687" cy="6339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최대한 빨리 지나가야된다.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61"/>
          <p:cNvSpPr/>
          <p:nvPr/>
        </p:nvSpPr>
        <p:spPr>
          <a:xfrm>
            <a:off x="4956101" y="3163582"/>
            <a:ext cx="213058" cy="67293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61"/>
          <p:cNvSpPr/>
          <p:nvPr/>
        </p:nvSpPr>
        <p:spPr>
          <a:xfrm>
            <a:off x="2515984" y="3163582"/>
            <a:ext cx="213058" cy="67293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1"/>
          <p:cNvSpPr txBox="1"/>
          <p:nvPr/>
        </p:nvSpPr>
        <p:spPr>
          <a:xfrm>
            <a:off x="5310244" y="3275045"/>
            <a:ext cx="25987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무게를 못이기고 내려옴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977;p62"/>
          <p:cNvGrpSpPr/>
          <p:nvPr/>
        </p:nvGrpSpPr>
        <p:grpSpPr>
          <a:xfrm>
            <a:off x="441483" y="967425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978" name="Google Shape;97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9" name="Google Shape;979;p62"/>
            <p:cNvSpPr/>
            <p:nvPr/>
          </p:nvSpPr>
          <p:spPr>
            <a:xfrm>
              <a:off x="4015722" y="483379"/>
              <a:ext cx="1581150" cy="795288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블록</a:t>
              </a:r>
              <a:endParaRPr/>
            </a:p>
          </p:txBody>
        </p:sp>
        <p:sp>
          <p:nvSpPr>
            <p:cNvPr id="980" name="Google Shape;980;p62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5596873" y="2285999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982" name="Google Shape;982;p62"/>
          <p:cNvSpPr/>
          <p:nvPr/>
        </p:nvSpPr>
        <p:spPr>
          <a:xfrm>
            <a:off x="2504566" y="1970193"/>
            <a:ext cx="2909944" cy="483618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중력장</a:t>
            </a:r>
            <a:endParaRPr/>
          </a:p>
        </p:txBody>
      </p:sp>
      <p:sp>
        <p:nvSpPr>
          <p:cNvPr id="983" name="Google Shape;983;p62"/>
          <p:cNvSpPr/>
          <p:nvPr/>
        </p:nvSpPr>
        <p:spPr>
          <a:xfrm>
            <a:off x="2260097" y="3193703"/>
            <a:ext cx="2535687" cy="6339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안전하게 통과.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62"/>
          <p:cNvSpPr txBox="1"/>
          <p:nvPr/>
        </p:nvSpPr>
        <p:spPr>
          <a:xfrm>
            <a:off x="7800392" y="1520890"/>
            <a:ext cx="57438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특정 레벨이 되면 중력장이 블록의 무게를 버틸 수 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63"/>
          <p:cNvGrpSpPr/>
          <p:nvPr/>
        </p:nvGrpSpPr>
        <p:grpSpPr>
          <a:xfrm>
            <a:off x="292437" y="2419720"/>
            <a:ext cx="7103780" cy="3995554"/>
            <a:chOff x="1306794" y="157212"/>
            <a:chExt cx="6999006" cy="3936623"/>
          </a:xfrm>
        </p:grpSpPr>
        <p:pic>
          <p:nvPicPr>
            <p:cNvPr descr="C:\Users\Administrator\Desktop\UI 테스트.png" id="990" name="Google Shape;990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794" y="157212"/>
              <a:ext cx="6999006" cy="3936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1" name="Google Shape;991;p63"/>
            <p:cNvSpPr/>
            <p:nvPr/>
          </p:nvSpPr>
          <p:spPr>
            <a:xfrm>
              <a:off x="4026505" y="482377"/>
              <a:ext cx="1581150" cy="795288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산산조각</a:t>
              </a:r>
              <a:endParaRPr/>
            </a:p>
          </p:txBody>
        </p:sp>
        <p:sp>
          <p:nvSpPr>
            <p:cNvPr id="992" name="Google Shape;992;p63"/>
            <p:cNvSpPr/>
            <p:nvPr/>
          </p:nvSpPr>
          <p:spPr>
            <a:xfrm>
              <a:off x="7029450" y="2867025"/>
              <a:ext cx="1123950" cy="1123950"/>
            </a:xfrm>
            <a:prstGeom prst="ellipse">
              <a:avLst/>
            </a:prstGeom>
            <a:solidFill>
              <a:srgbClr val="AEABAB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스킬</a:t>
              </a:r>
              <a:endParaRPr/>
            </a:p>
          </p:txBody>
        </p:sp>
        <p:sp>
          <p:nvSpPr>
            <p:cNvPr id="993" name="Google Shape;993;p63"/>
            <p:cNvSpPr/>
            <p:nvPr/>
          </p:nvSpPr>
          <p:spPr>
            <a:xfrm>
              <a:off x="5596873" y="2285999"/>
              <a:ext cx="609600" cy="753923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</p:grpSp>
      <p:sp>
        <p:nvSpPr>
          <p:cNvPr id="994" name="Google Shape;994;p63"/>
          <p:cNvSpPr/>
          <p:nvPr/>
        </p:nvSpPr>
        <p:spPr>
          <a:xfrm>
            <a:off x="2400300" y="3412886"/>
            <a:ext cx="2909944" cy="483618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중력장</a:t>
            </a:r>
            <a:endParaRPr/>
          </a:p>
        </p:txBody>
      </p:sp>
      <p:sp>
        <p:nvSpPr>
          <p:cNvPr id="995" name="Google Shape;995;p63"/>
          <p:cNvSpPr txBox="1"/>
          <p:nvPr/>
        </p:nvSpPr>
        <p:spPr>
          <a:xfrm>
            <a:off x="5486399" y="3275838"/>
            <a:ext cx="61526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블록이 내려오다 중력장에 부딫혀 산산조각이 난다.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아래에 블록의 종류에 따라 다양한재료를 획득할 수 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63"/>
          <p:cNvSpPr/>
          <p:nvPr/>
        </p:nvSpPr>
        <p:spPr>
          <a:xfrm>
            <a:off x="3052862" y="5075853"/>
            <a:ext cx="758579" cy="269731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아이템 드랍</a:t>
            </a:r>
            <a:endParaRPr/>
          </a:p>
        </p:txBody>
      </p:sp>
      <p:sp>
        <p:nvSpPr>
          <p:cNvPr id="997" name="Google Shape;997;p63"/>
          <p:cNvSpPr txBox="1"/>
          <p:nvPr/>
        </p:nvSpPr>
        <p:spPr>
          <a:xfrm>
            <a:off x="2400300" y="786063"/>
            <a:ext cx="43011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스칼렛 ㅣ위치    ::   손에서 나오는 에너지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4"/>
          <p:cNvSpPr txBox="1"/>
          <p:nvPr/>
        </p:nvSpPr>
        <p:spPr>
          <a:xfrm>
            <a:off x="538694" y="429036"/>
            <a:ext cx="10855857" cy="11172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염력이 중력을 다루는 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둘을 나눌필요는 없다.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염력을 사용할 때 사용하는 기술을 세분화해서 사용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염력을 이용한 이단점프, 돌맹이 또는 제압한 몬스터 등을 염력으로 들고 다님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마나 코스트를 사용해 고급 기술을 한번에 사용하지 못하도록 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염력으로 던전의 오브젝트를 들고 다닐 수 있다. 그걸로 간단한 퍼즐을 푼다.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화면에 제스처를 그려야 할 경우 슬로우 모션처럼 느리게 움직이면서 유저가 그림을 그릴 시간을 벌어준다.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대신 시간이 지나면 무효처리가 되며 몬스터가 공격중이라면 피격 판정을 받는다.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기본공격은 충격파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 스킬로 염력으로 주위의 사물을 들어 올리는 기술이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들어 올릴 수 있는 물체 수는 레벨이 올라가면서 점차 늘어 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들어 올린 물체를 활용해서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난이도 있는 플레이를 원하는 사람들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10대 20대 게임을 좋아하는 사람들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마법사라는 컨셉을 좋아하는 사람들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특색있는 게임 플레이를 좋아하는 사람들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바빠도 게임할 시간을 필수로 가지기를 바라는 사람들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(판타지) 스칼렛 위치 컨셉으로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(판타지)던전을 돌면서 다양한 무기를 획득하면서 무기와 관련된 특수한 능력을 사용할 수 있게 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) 우산을 타고 장애물을 넘아가는 방식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5"/>
          <p:cNvSpPr txBox="1"/>
          <p:nvPr/>
        </p:nvSpPr>
        <p:spPr>
          <a:xfrm>
            <a:off x="890889" y="905069"/>
            <a:ext cx="10410222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아이템 종류 ( 바위를 부셔서 나오는 보상, 몬스터를 처치해서 얻는 전리품)을 활용해 룬을 만들 수 있고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룬을 활용해 스킬을 원하는 방향으로 성장 시킬 수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위의 상황 처럼 염력으로 끌어 올 수 있는 아이템도 점차 강화 할 수록 커진다.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물론 제한은 있다. 끌어 올 수 있는 구조는 색을 다르게 칠해 유저가 한눈에 알아 볼 수 있도록 표현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누구랑 싸울지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어떻게 싸울지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어떤 재미를 줄지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4. 플레이 방식</a:t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3166863" y="7251700"/>
            <a:ext cx="676819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기본적으로 스마트 폰을 사용할 때 하는 조작을 대부분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게임에서 활용할 수 있도록 하면서 유저가 쉽고 편하게 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게임에 적응할 수 있게 하고 즐길 수 있게 하고, 짧은 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플레이 타임을 설계함으로 유저가 쉽게 피로해지지 않도록 하고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RPG의 핵심인 보상을 통해 유저의 캐릭터를 육성해 다음 던전에서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효과적인 전투를 할 수 있게 하고,  sns를 통해 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친구와 점수 겨루며 경쟁심을 자극하여 오랜 시간 게임을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플레이하도록 한다.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1071418" y="868217"/>
            <a:ext cx="20954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간략한 게임 소개</a:t>
            </a:r>
            <a:endParaRPr/>
          </a:p>
        </p:txBody>
      </p:sp>
      <p:cxnSp>
        <p:nvCxnSpPr>
          <p:cNvPr id="160" name="Google Shape;160;p15"/>
          <p:cNvCxnSpPr/>
          <p:nvPr/>
        </p:nvCxnSpPr>
        <p:spPr>
          <a:xfrm>
            <a:off x="1071418" y="1268327"/>
            <a:ext cx="2161309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61" name="Google Shape;161;p15"/>
          <p:cNvGraphicFramePr/>
          <p:nvPr/>
        </p:nvGraphicFramePr>
        <p:xfrm>
          <a:off x="1535113" y="19456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{BC1238B3-5475-4353-9004-F0E7BFCF9D03}</a:tableStyleId>
              </a:tblPr>
              <a:tblGrid>
                <a:gridCol w="1460500"/>
                <a:gridCol w="3136900"/>
                <a:gridCol w="1206500"/>
                <a:gridCol w="3390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장르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액션 RPG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플랫폼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모바일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타겟 유저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수동 조작을 선호하는 유저, 짧은 시간에 즐길 수 있는 RPG게임 찾는 유저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 hMerge="1"/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방향성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수동 조작, 캐주얼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권장 사양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중간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주요 시스템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solidFill>
                            <a:schemeClr val="lt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터치 제스처, 스코어, 캐릭터, 도전 과제, 점수 경쟁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25252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413" y="3585441"/>
            <a:ext cx="4610100" cy="2689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sture icon.png에 대한 이미지 검색결과" id="163" name="Google Shape;1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6662" y="3585441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4. 플레이 방식</a:t>
            </a:r>
            <a:endParaRPr/>
          </a:p>
        </p:txBody>
      </p:sp>
      <p:sp>
        <p:nvSpPr>
          <p:cNvPr id="169" name="Google Shape;169;p16"/>
          <p:cNvSpPr txBox="1"/>
          <p:nvPr/>
        </p:nvSpPr>
        <p:spPr>
          <a:xfrm>
            <a:off x="8084302" y="7166540"/>
            <a:ext cx="676819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기본적으로 스마트 폰을 사용할 때 하는 조작을 대부분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게임에서 활용할 수 있도록 하면서 유저가 쉽고 편하게 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게임에 적응할 수 있게 하고 즐길 수 있게 하고, 짧은 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플레이 타임을 설계함으로 유저가 쉽게 피로해지지 않도록하고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RPG의 핵심인 보상을 통해 유저의 캐릭터를 육성해 다음 던전에서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효과적인 전투를 할 수있게 하고,  sns를 통해 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친구와 점수 겨루며 경쟁심을 자극하여 오랜 시간 게임을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플레이하도록 한다.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16"/>
          <p:cNvGrpSpPr/>
          <p:nvPr/>
        </p:nvGrpSpPr>
        <p:grpSpPr>
          <a:xfrm>
            <a:off x="838200" y="1697660"/>
            <a:ext cx="3710519" cy="3558308"/>
            <a:chOff x="1302326" y="1690255"/>
            <a:chExt cx="3710519" cy="3558308"/>
          </a:xfrm>
        </p:grpSpPr>
        <p:pic>
          <p:nvPicPr>
            <p:cNvPr id="171" name="Google Shape;171;p16"/>
            <p:cNvPicPr preferRelativeResize="0"/>
            <p:nvPr/>
          </p:nvPicPr>
          <p:blipFill rotWithShape="1">
            <a:blip r:embed="rId3">
              <a:alphaModFix/>
            </a:blip>
            <a:srcRect b="58521" l="6504" r="83628" t="8112"/>
            <a:stretch/>
          </p:blipFill>
          <p:spPr>
            <a:xfrm>
              <a:off x="1302327" y="1690255"/>
              <a:ext cx="508000" cy="1644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 preferRelativeResize="0"/>
            <p:nvPr/>
          </p:nvPicPr>
          <p:blipFill rotWithShape="1">
            <a:blip r:embed="rId4">
              <a:alphaModFix/>
            </a:blip>
            <a:srcRect b="57808" l="28101" r="57399" t="7870"/>
            <a:stretch/>
          </p:blipFill>
          <p:spPr>
            <a:xfrm>
              <a:off x="2152072" y="1690255"/>
              <a:ext cx="725761" cy="1644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 rotWithShape="1">
            <a:blip r:embed="rId4">
              <a:alphaModFix/>
            </a:blip>
            <a:srcRect b="58386" l="52644" r="32855" t="7291"/>
            <a:stretch/>
          </p:blipFill>
          <p:spPr>
            <a:xfrm>
              <a:off x="3219578" y="1690255"/>
              <a:ext cx="725761" cy="1644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6"/>
            <p:cNvPicPr preferRelativeResize="0"/>
            <p:nvPr/>
          </p:nvPicPr>
          <p:blipFill rotWithShape="1">
            <a:blip r:embed="rId4">
              <a:alphaModFix/>
            </a:blip>
            <a:srcRect b="61279" l="79586" r="5914" t="4398"/>
            <a:stretch/>
          </p:blipFill>
          <p:spPr>
            <a:xfrm>
              <a:off x="4287084" y="1690255"/>
              <a:ext cx="725761" cy="1644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6"/>
            <p:cNvPicPr preferRelativeResize="0"/>
            <p:nvPr/>
          </p:nvPicPr>
          <p:blipFill rotWithShape="1">
            <a:blip r:embed="rId3">
              <a:alphaModFix/>
            </a:blip>
            <a:srcRect b="8845" l="5708" r="82271" t="57788"/>
            <a:stretch/>
          </p:blipFill>
          <p:spPr>
            <a:xfrm>
              <a:off x="1302326" y="3604491"/>
              <a:ext cx="618837" cy="1644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6"/>
            <p:cNvPicPr preferRelativeResize="0"/>
            <p:nvPr/>
          </p:nvPicPr>
          <p:blipFill rotWithShape="1">
            <a:blip r:embed="rId4">
              <a:alphaModFix/>
            </a:blip>
            <a:srcRect b="7674" l="28672" r="56828" t="58003"/>
            <a:stretch/>
          </p:blipFill>
          <p:spPr>
            <a:xfrm>
              <a:off x="2152072" y="3604491"/>
              <a:ext cx="725761" cy="1644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6"/>
            <p:cNvPicPr preferRelativeResize="0"/>
            <p:nvPr/>
          </p:nvPicPr>
          <p:blipFill rotWithShape="1">
            <a:blip r:embed="rId4">
              <a:alphaModFix/>
            </a:blip>
            <a:srcRect b="7674" l="53013" r="32486" t="58004"/>
            <a:stretch/>
          </p:blipFill>
          <p:spPr>
            <a:xfrm>
              <a:off x="3219578" y="3604491"/>
              <a:ext cx="725761" cy="1644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6"/>
            <p:cNvPicPr preferRelativeResize="0"/>
            <p:nvPr/>
          </p:nvPicPr>
          <p:blipFill rotWithShape="1">
            <a:blip r:embed="rId4">
              <a:alphaModFix/>
            </a:blip>
            <a:srcRect b="10266" l="79594" r="5905" t="55412"/>
            <a:stretch/>
          </p:blipFill>
          <p:spPr>
            <a:xfrm>
              <a:off x="4287084" y="3604491"/>
              <a:ext cx="725761" cy="16440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16"/>
          <p:cNvSpPr txBox="1"/>
          <p:nvPr/>
        </p:nvSpPr>
        <p:spPr>
          <a:xfrm>
            <a:off x="1013135" y="7997536"/>
            <a:ext cx="707116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스마트 폰을 사용하는 사람이라면 누구나 익숙한 조작 방식들을 활용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플렛폼에 최적화된 조작 방식으로 유저 적응 시간이 짧아짐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 RPG게임에서 지원하지 않은 조작 방식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실제 조작으로 인한 유저의 피로감을 어느정도 상쇠 가능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1071418" y="868217"/>
            <a:ext cx="18389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 조작 방식</a:t>
            </a:r>
            <a:endParaRPr/>
          </a:p>
        </p:txBody>
      </p:sp>
      <p:cxnSp>
        <p:nvCxnSpPr>
          <p:cNvPr id="181" name="Google Shape;181;p16"/>
          <p:cNvCxnSpPr/>
          <p:nvPr/>
        </p:nvCxnSpPr>
        <p:spPr>
          <a:xfrm>
            <a:off x="1071418" y="1268327"/>
            <a:ext cx="1838965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p16"/>
          <p:cNvSpPr txBox="1"/>
          <p:nvPr/>
        </p:nvSpPr>
        <p:spPr>
          <a:xfrm>
            <a:off x="4921416" y="2574439"/>
            <a:ext cx="6546985" cy="2126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모바일 기기 사용자에게 매우 익숙한 조작 방식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익히기 쉬운 조작방식으로 인해 유저의 적응 시간 최소화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조작의 피로도를 최소화 가능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기존의 모바일 RPG에서 지원하지 않는 조작방식으로 참신함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화면 UI를 최소화 할 수 있음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4. 플레이 방식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6660458" y="7326449"/>
            <a:ext cx="637866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UI를 최대한 적게 추가해 유저의 시인성을 높인다.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손가락을 적극적으로 활용할 수 있도록 캐릭터의 움직임 또한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유저의 제스터를 통해 움직일 수 있도록 설계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기본적인 배경화면을 움직이는 방법과 동일하기 때문에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적응에 빠를 것이다.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17"/>
          <p:cNvGrpSpPr/>
          <p:nvPr/>
        </p:nvGrpSpPr>
        <p:grpSpPr>
          <a:xfrm>
            <a:off x="723291" y="1631028"/>
            <a:ext cx="3977557" cy="3822762"/>
            <a:chOff x="457200" y="962025"/>
            <a:chExt cx="5629275" cy="5410200"/>
          </a:xfrm>
        </p:grpSpPr>
        <p:sp>
          <p:nvSpPr>
            <p:cNvPr id="190" name="Google Shape;190;p17"/>
            <p:cNvSpPr/>
            <p:nvPr/>
          </p:nvSpPr>
          <p:spPr>
            <a:xfrm>
              <a:off x="457200" y="962025"/>
              <a:ext cx="2771775" cy="54102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57200" y="962025"/>
              <a:ext cx="2771775" cy="676275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457200" y="4933950"/>
              <a:ext cx="2771775" cy="1438275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914400" y="3752850"/>
              <a:ext cx="476250" cy="1095375"/>
            </a:xfrm>
            <a:prstGeom prst="ellipse">
              <a:avLst/>
            </a:prstGeom>
            <a:solidFill>
              <a:schemeClr val="accent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유저</a:t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1971676" y="2943225"/>
              <a:ext cx="1257297" cy="10287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스와이프 </a:t>
              </a:r>
              <a:b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방향</a:t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1800225" y="3752850"/>
              <a:ext cx="1428750" cy="112395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캐릭터</a:t>
              </a:r>
              <a:b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이동방향</a:t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14700" y="962025"/>
              <a:ext cx="2771775" cy="54102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314700" y="962025"/>
              <a:ext cx="2771775" cy="676275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314700" y="4933950"/>
              <a:ext cx="2771775" cy="1438275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462588" y="3781425"/>
              <a:ext cx="476250" cy="1095375"/>
            </a:xfrm>
            <a:prstGeom prst="ellipse">
              <a:avLst/>
            </a:prstGeom>
            <a:solidFill>
              <a:schemeClr val="accent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유저</a:t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343275" y="3819525"/>
              <a:ext cx="1228725" cy="10287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캐릭터</a:t>
              </a:r>
              <a:b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이동방향</a:t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3857625" y="1247775"/>
              <a:ext cx="1581150" cy="390525"/>
            </a:xfrm>
            <a:prstGeom prst="rect">
              <a:avLst/>
            </a:prstGeom>
            <a:solidFill>
              <a:srgbClr val="ACB8CA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스테이지 </a:t>
              </a:r>
              <a:b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진행상황</a:t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314703" y="2895600"/>
              <a:ext cx="1257297" cy="112395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스와이프</a:t>
              </a:r>
              <a:b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방향</a:t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1009650" y="1247775"/>
              <a:ext cx="1581150" cy="390525"/>
            </a:xfrm>
            <a:prstGeom prst="rect">
              <a:avLst/>
            </a:prstGeom>
            <a:solidFill>
              <a:srgbClr val="ACB8CA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스테이지 </a:t>
              </a:r>
              <a:b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진행상황</a:t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016405" y="2343150"/>
              <a:ext cx="1111190" cy="112395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배경이동</a:t>
              </a:r>
              <a:b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방향</a:t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518619" y="1723461"/>
              <a:ext cx="1162868" cy="1207388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배경이동</a:t>
              </a:r>
              <a:b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방향</a:t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1081088" y="2355730"/>
              <a:ext cx="1419720" cy="112395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몬스터</a:t>
              </a:r>
              <a:b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ko-KR" sz="6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출몰방향</a:t>
              </a:r>
              <a:endParaRPr/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663283" y="3279913"/>
            <a:ext cx="4860234" cy="843118"/>
            <a:chOff x="5509343" y="3774101"/>
            <a:chExt cx="4860234" cy="843118"/>
          </a:xfrm>
        </p:grpSpPr>
        <p:grpSp>
          <p:nvGrpSpPr>
            <p:cNvPr id="208" name="Google Shape;208;p17"/>
            <p:cNvGrpSpPr/>
            <p:nvPr/>
          </p:nvGrpSpPr>
          <p:grpSpPr>
            <a:xfrm>
              <a:off x="7826402" y="3774101"/>
              <a:ext cx="2543175" cy="843118"/>
              <a:chOff x="6581775" y="1152525"/>
              <a:chExt cx="3505200" cy="1162050"/>
            </a:xfrm>
          </p:grpSpPr>
          <p:sp>
            <p:nvSpPr>
              <p:cNvPr id="209" name="Google Shape;209;p17"/>
              <p:cNvSpPr/>
              <p:nvPr/>
            </p:nvSpPr>
            <p:spPr>
              <a:xfrm>
                <a:off x="6581775" y="1152525"/>
                <a:ext cx="3505200" cy="116205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0" name="Google Shape;210;p17"/>
              <p:cNvGrpSpPr/>
              <p:nvPr/>
            </p:nvGrpSpPr>
            <p:grpSpPr>
              <a:xfrm>
                <a:off x="9388622" y="1389627"/>
                <a:ext cx="283960" cy="667773"/>
                <a:chOff x="9388622" y="1389627"/>
                <a:chExt cx="283960" cy="667773"/>
              </a:xfrm>
            </p:grpSpPr>
            <p:cxnSp>
              <p:nvCxnSpPr>
                <p:cNvPr id="211" name="Google Shape;211;p17"/>
                <p:cNvCxnSpPr/>
                <p:nvPr/>
              </p:nvCxnSpPr>
              <p:spPr>
                <a:xfrm rot="10800000">
                  <a:off x="9467850" y="1443037"/>
                  <a:ext cx="0" cy="614363"/>
                </a:xfrm>
                <a:prstGeom prst="straightConnector1">
                  <a:avLst/>
                </a:prstGeom>
                <a:noFill/>
                <a:ln cap="flat" cmpd="sng" w="22225">
                  <a:solidFill>
                    <a:schemeClr val="accen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sp>
              <p:nvSpPr>
                <p:cNvPr id="212" name="Google Shape;212;p17"/>
                <p:cNvSpPr/>
                <p:nvPr/>
              </p:nvSpPr>
              <p:spPr>
                <a:xfrm rot="-1800000">
                  <a:off x="9421139" y="1431716"/>
                  <a:ext cx="218926" cy="188729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1"/>
                </a:solidFill>
                <a:ln cap="flat" cmpd="sng" w="12700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13" name="Google Shape;213;p17"/>
              <p:cNvCxnSpPr/>
              <p:nvPr/>
            </p:nvCxnSpPr>
            <p:spPr>
              <a:xfrm>
                <a:off x="6962775" y="2057400"/>
                <a:ext cx="2505075" cy="0"/>
              </a:xfrm>
              <a:prstGeom prst="straightConnector1">
                <a:avLst/>
              </a:prstGeom>
              <a:noFill/>
              <a:ln cap="flat" cmpd="sng" w="349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4" name="Google Shape;214;p17"/>
              <p:cNvSpPr/>
              <p:nvPr/>
            </p:nvSpPr>
            <p:spPr>
              <a:xfrm rot="10800000">
                <a:off x="7459809" y="1523997"/>
                <a:ext cx="398927" cy="500059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17"/>
            <p:cNvSpPr/>
            <p:nvPr/>
          </p:nvSpPr>
          <p:spPr>
            <a:xfrm>
              <a:off x="5509343" y="4036597"/>
              <a:ext cx="1581150" cy="390525"/>
            </a:xfrm>
            <a:prstGeom prst="rect">
              <a:avLst/>
            </a:prstGeom>
            <a:solidFill>
              <a:srgbClr val="ACB8CA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스테이지 </a:t>
              </a:r>
              <a:b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진행상황</a:t>
              </a:r>
              <a:endParaRPr/>
            </a:p>
          </p:txBody>
        </p:sp>
        <p:grpSp>
          <p:nvGrpSpPr>
            <p:cNvPr id="216" name="Google Shape;216;p17"/>
            <p:cNvGrpSpPr/>
            <p:nvPr/>
          </p:nvGrpSpPr>
          <p:grpSpPr>
            <a:xfrm>
              <a:off x="7256611" y="4141155"/>
              <a:ext cx="403673" cy="181407"/>
              <a:chOff x="2148465" y="5272869"/>
              <a:chExt cx="403673" cy="181407"/>
            </a:xfrm>
          </p:grpSpPr>
          <p:cxnSp>
            <p:nvCxnSpPr>
              <p:cNvPr id="217" name="Google Shape;217;p17"/>
              <p:cNvCxnSpPr/>
              <p:nvPr/>
            </p:nvCxnSpPr>
            <p:spPr>
              <a:xfrm>
                <a:off x="2148465" y="5272869"/>
                <a:ext cx="403673" cy="0"/>
              </a:xfrm>
              <a:prstGeom prst="straightConnector1">
                <a:avLst/>
              </a:prstGeom>
              <a:noFill/>
              <a:ln cap="flat" cmpd="sng" w="508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17"/>
              <p:cNvCxnSpPr/>
              <p:nvPr/>
            </p:nvCxnSpPr>
            <p:spPr>
              <a:xfrm>
                <a:off x="2148465" y="5454276"/>
                <a:ext cx="403673" cy="0"/>
              </a:xfrm>
              <a:prstGeom prst="straightConnector1">
                <a:avLst/>
              </a:prstGeom>
              <a:noFill/>
              <a:ln cap="flat" cmpd="sng" w="508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19" name="Google Shape;219;p17"/>
          <p:cNvSpPr txBox="1"/>
          <p:nvPr/>
        </p:nvSpPr>
        <p:spPr>
          <a:xfrm>
            <a:off x="1071418" y="868217"/>
            <a:ext cx="31085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제스처 활용 – 캐릭터 이동</a:t>
            </a:r>
            <a:endParaRPr/>
          </a:p>
        </p:txBody>
      </p:sp>
      <p:cxnSp>
        <p:nvCxnSpPr>
          <p:cNvPr id="220" name="Google Shape;220;p17"/>
          <p:cNvCxnSpPr/>
          <p:nvPr/>
        </p:nvCxnSpPr>
        <p:spPr>
          <a:xfrm>
            <a:off x="1071418" y="1268327"/>
            <a:ext cx="3188601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17"/>
          <p:cNvSpPr txBox="1"/>
          <p:nvPr/>
        </p:nvSpPr>
        <p:spPr>
          <a:xfrm>
            <a:off x="5192891" y="2200347"/>
            <a:ext cx="69028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평소 스마트폰 배경화면 넘기듯 좌우로 가볍게 스와이프함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기본적으로 스와이프 하는 방향과 반대 방향으로 캐릭터 이동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5192891" y="4784024"/>
            <a:ext cx="5622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스테이지 진행 방식을 표시하는 UI를 상단에 배치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type="title"/>
          </p:nvPr>
        </p:nvSpPr>
        <p:spPr>
          <a:xfrm>
            <a:off x="838200" y="203200"/>
            <a:ext cx="10515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</a:pPr>
            <a:r>
              <a:rPr lang="ko-KR"/>
              <a:t>4. 플레이 방식</a:t>
            </a:r>
            <a:endParaRPr/>
          </a:p>
        </p:txBody>
      </p:sp>
      <p:sp>
        <p:nvSpPr>
          <p:cNvPr id="228" name="Google Shape;228;p18"/>
          <p:cNvSpPr txBox="1"/>
          <p:nvPr/>
        </p:nvSpPr>
        <p:spPr>
          <a:xfrm>
            <a:off x="8665817" y="7143428"/>
            <a:ext cx="448872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공격 방식 2개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몬스터를 터치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유저와 몬스터를 동시에 길게 터치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 손가락 사이를 잇는 레이저가 나온다.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손가락 사이에 있는 몬스터를 다중 공격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에너지를 소비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18"/>
          <p:cNvGrpSpPr/>
          <p:nvPr/>
        </p:nvGrpSpPr>
        <p:grpSpPr>
          <a:xfrm>
            <a:off x="755650" y="1632683"/>
            <a:ext cx="4660901" cy="4479512"/>
            <a:chOff x="457199" y="962025"/>
            <a:chExt cx="5629276" cy="5410200"/>
          </a:xfrm>
        </p:grpSpPr>
        <p:sp>
          <p:nvSpPr>
            <p:cNvPr id="230" name="Google Shape;230;p18"/>
            <p:cNvSpPr/>
            <p:nvPr/>
          </p:nvSpPr>
          <p:spPr>
            <a:xfrm>
              <a:off x="457200" y="962025"/>
              <a:ext cx="2771775" cy="54102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457200" y="962025"/>
              <a:ext cx="2771775" cy="676275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457200" y="4933950"/>
              <a:ext cx="2771775" cy="1438275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914400" y="3752850"/>
              <a:ext cx="476250" cy="1095375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3314700" y="962025"/>
              <a:ext cx="2771775" cy="54102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3314700" y="962025"/>
              <a:ext cx="2771775" cy="676275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3314700" y="4933950"/>
              <a:ext cx="2771775" cy="1438275"/>
            </a:xfrm>
            <a:prstGeom prst="rect">
              <a:avLst/>
            </a:prstGeom>
            <a:solidFill>
              <a:srgbClr val="75707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3619500" y="3752850"/>
              <a:ext cx="476250" cy="1095375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유저</a:t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857625" y="1247775"/>
              <a:ext cx="1581150" cy="390525"/>
            </a:xfrm>
            <a:prstGeom prst="rect">
              <a:avLst/>
            </a:prstGeom>
            <a:solidFill>
              <a:srgbClr val="ACB8CA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스테이지 </a:t>
              </a:r>
              <a:b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진행상황</a:t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1009650" y="1247775"/>
              <a:ext cx="1581150" cy="390525"/>
            </a:xfrm>
            <a:prstGeom prst="rect">
              <a:avLst/>
            </a:prstGeom>
            <a:solidFill>
              <a:srgbClr val="ACB8CA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스테이지 </a:t>
              </a:r>
              <a:b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-K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진행상황</a:t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457199" y="1725979"/>
              <a:ext cx="2771775" cy="18659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314699" y="1725979"/>
              <a:ext cx="2771775" cy="18659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2209800" y="2258402"/>
              <a:ext cx="933450" cy="60007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몬스터</a:t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933950" y="2258402"/>
              <a:ext cx="933450" cy="60007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몬스터</a:t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4972050" y="3935779"/>
              <a:ext cx="933450" cy="60007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몬스터</a:t>
              </a: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4095750" y="3099899"/>
              <a:ext cx="933450" cy="60007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몬스터</a:t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2467463" y="2344127"/>
              <a:ext cx="418123" cy="418123"/>
            </a:xfrm>
            <a:prstGeom prst="ellipse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7" name="Google Shape;247;p18"/>
            <p:cNvCxnSpPr/>
            <p:nvPr/>
          </p:nvCxnSpPr>
          <p:spPr>
            <a:xfrm>
              <a:off x="2271713" y="2047875"/>
              <a:ext cx="759451" cy="0"/>
            </a:xfrm>
            <a:prstGeom prst="straightConnector1">
              <a:avLst/>
            </a:prstGeom>
            <a:noFill/>
            <a:ln cap="flat" cmpd="sng" w="1143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18"/>
            <p:cNvCxnSpPr/>
            <p:nvPr/>
          </p:nvCxnSpPr>
          <p:spPr>
            <a:xfrm>
              <a:off x="5029200" y="2124075"/>
              <a:ext cx="759451" cy="0"/>
            </a:xfrm>
            <a:prstGeom prst="straightConnector1">
              <a:avLst/>
            </a:prstGeom>
            <a:noFill/>
            <a:ln cap="flat" cmpd="sng" w="1143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18"/>
            <p:cNvCxnSpPr/>
            <p:nvPr/>
          </p:nvCxnSpPr>
          <p:spPr>
            <a:xfrm>
              <a:off x="4195761" y="2962275"/>
              <a:ext cx="759451" cy="0"/>
            </a:xfrm>
            <a:prstGeom prst="straightConnector1">
              <a:avLst/>
            </a:prstGeom>
            <a:noFill/>
            <a:ln cap="flat" cmpd="sng" w="1143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18"/>
            <p:cNvCxnSpPr/>
            <p:nvPr/>
          </p:nvCxnSpPr>
          <p:spPr>
            <a:xfrm>
              <a:off x="5107949" y="3838575"/>
              <a:ext cx="759451" cy="0"/>
            </a:xfrm>
            <a:prstGeom prst="straightConnector1">
              <a:avLst/>
            </a:prstGeom>
            <a:noFill/>
            <a:ln cap="flat" cmpd="sng" w="1143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1" name="Google Shape;251;p18"/>
            <p:cNvSpPr/>
            <p:nvPr/>
          </p:nvSpPr>
          <p:spPr>
            <a:xfrm>
              <a:off x="2885586" y="1912571"/>
              <a:ext cx="231303" cy="2495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5324475" y="1968259"/>
              <a:ext cx="508237" cy="2495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4568925" y="2858477"/>
              <a:ext cx="412650" cy="18854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4" name="Google Shape;254;p18"/>
            <p:cNvCxnSpPr/>
            <p:nvPr/>
          </p:nvCxnSpPr>
          <p:spPr>
            <a:xfrm flipH="1" rot="10800000">
              <a:off x="3924300" y="2558439"/>
              <a:ext cx="1476375" cy="1617470"/>
            </a:xfrm>
            <a:prstGeom prst="straightConnector1">
              <a:avLst/>
            </a:prstGeom>
            <a:noFill/>
            <a:ln cap="flat" cmpd="sng" w="635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5" name="Google Shape;255;p18"/>
            <p:cNvSpPr/>
            <p:nvPr/>
          </p:nvSpPr>
          <p:spPr>
            <a:xfrm>
              <a:off x="5153025" y="1698389"/>
              <a:ext cx="933449" cy="2495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8"/>
          <p:cNvSpPr txBox="1"/>
          <p:nvPr/>
        </p:nvSpPr>
        <p:spPr>
          <a:xfrm>
            <a:off x="1071418" y="868217"/>
            <a:ext cx="22813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제스처 활용 – 전투</a:t>
            </a:r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1071418" y="1268327"/>
            <a:ext cx="2281394" cy="0"/>
          </a:xfrm>
          <a:prstGeom prst="straightConnector1">
            <a:avLst/>
          </a:prstGeom>
          <a:noFill/>
          <a:ln cap="flat" cmpd="sng" w="349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18"/>
          <p:cNvSpPr txBox="1"/>
          <p:nvPr/>
        </p:nvSpPr>
        <p:spPr>
          <a:xfrm>
            <a:off x="5661030" y="2606304"/>
            <a:ext cx="6429965" cy="2642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지정된 도착지점까지 도착해야 게임 클리어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몬스터들이 막고 있으며 캐릭터와 닿으면 데미지를 받음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도착지점에 도착하더라도 몬스터를 잡지 않으면 점수가 차감됨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도착지점까지 이동하며 몬스터를 처치하고 도전과제를 클리어 하는 것이 목적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몬스터를 터치, 제스처를 사용하는 것으로 전투 진행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제스처를 사용하는 것으로 스킬을 사용할 수 있음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스킬을 사용할 경우 에너지가 소모되고 시간이 지나면서 다시 회복함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적절히 스킬을 사용하며 몬스터를 처치해 빠른 시간내에 도착지점에 도착 해야함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